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42" r:id="rId2"/>
    <p:sldId id="343" r:id="rId3"/>
    <p:sldId id="344" r:id="rId4"/>
    <p:sldId id="345" r:id="rId5"/>
    <p:sldId id="346" r:id="rId6"/>
    <p:sldId id="347" r:id="rId7"/>
    <p:sldId id="348" r:id="rId8"/>
    <p:sldId id="350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2" autoAdjust="0"/>
    <p:restoredTop sz="85443"/>
  </p:normalViewPr>
  <p:slideViewPr>
    <p:cSldViewPr snapToGrid="0">
      <p:cViewPr varScale="1">
        <p:scale>
          <a:sx n="92" d="100"/>
          <a:sy n="92" d="100"/>
        </p:scale>
        <p:origin x="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utura" panose="00000500000000000000" pitchFamily="50" charset="0"/>
              </a:defRPr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utura" panose="00000500000000000000" pitchFamily="50" charset="0"/>
              </a:defRPr>
            </a:lvl1pPr>
          </a:lstStyle>
          <a:p>
            <a:fld id="{0E9B026E-B7FA-7D40-9932-EEA27E5ECBE8}" type="datetimeFigureOut">
              <a:rPr lang="pl-PL" smtClean="0"/>
              <a:pPr/>
              <a:t>06.10.2020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utura" panose="00000500000000000000" pitchFamily="50" charset="0"/>
              </a:defRPr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utura" panose="00000500000000000000" pitchFamily="50" charset="0"/>
              </a:defRPr>
            </a:lvl1pPr>
          </a:lstStyle>
          <a:p>
            <a:fld id="{16D6D750-5908-8246-8039-55D62E2065C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68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utura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utura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utura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utura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utura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6D750-5908-8246-8039-55D62E2065C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05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samym</a:t>
            </a:r>
            <a:r>
              <a:rPr lang="en-US" dirty="0"/>
              <a:t> </a:t>
            </a:r>
            <a:r>
              <a:rPr lang="en-US" dirty="0" err="1"/>
              <a:t>rynku</a:t>
            </a:r>
            <a:r>
              <a:rPr lang="en-US" dirty="0"/>
              <a:t> </a:t>
            </a:r>
            <a:r>
              <a:rPr lang="en-US" dirty="0" err="1"/>
              <a:t>widzimy</a:t>
            </a:r>
            <a:r>
              <a:rPr lang="en-US" dirty="0"/>
              <a:t> </a:t>
            </a:r>
            <a:r>
              <a:rPr lang="en-US" dirty="0" err="1"/>
              <a:t>rosnący</a:t>
            </a:r>
            <a:r>
              <a:rPr lang="en-US" dirty="0"/>
              <a:t> </a:t>
            </a:r>
            <a:r>
              <a:rPr lang="en-US" dirty="0" err="1"/>
              <a:t>popyt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podaż</a:t>
            </a:r>
            <a:r>
              <a:rPr lang="en-US" dirty="0"/>
              <a:t> </a:t>
            </a:r>
            <a:r>
              <a:rPr lang="en-US" dirty="0" err="1"/>
              <a:t>procedur</a:t>
            </a:r>
            <a:r>
              <a:rPr lang="en-US" dirty="0"/>
              <a:t> FUE w </a:t>
            </a:r>
            <a:r>
              <a:rPr lang="en-US" dirty="0" err="1"/>
              <a:t>porównaniu</a:t>
            </a:r>
            <a:r>
              <a:rPr lang="en-US" dirty="0"/>
              <a:t> z </a:t>
            </a:r>
            <a:r>
              <a:rPr lang="en-US" dirty="0" err="1"/>
              <a:t>tradycyjną</a:t>
            </a:r>
            <a:r>
              <a:rPr lang="en-US" dirty="0"/>
              <a:t> </a:t>
            </a:r>
            <a:r>
              <a:rPr lang="en-US" dirty="0" err="1"/>
              <a:t>metodą</a:t>
            </a:r>
            <a:r>
              <a:rPr lang="en-US" dirty="0"/>
              <a:t> FUT.</a:t>
            </a:r>
          </a:p>
          <a:p>
            <a:r>
              <a:rPr lang="en-US" dirty="0" err="1"/>
              <a:t>Można</a:t>
            </a:r>
            <a:r>
              <a:rPr lang="en-US" dirty="0"/>
              <a:t> to w </a:t>
            </a:r>
            <a:r>
              <a:rPr lang="en-US" dirty="0" err="1"/>
              <a:t>dużym</a:t>
            </a:r>
            <a:r>
              <a:rPr lang="en-US" dirty="0"/>
              <a:t> </a:t>
            </a:r>
            <a:r>
              <a:rPr lang="en-US" dirty="0" err="1"/>
              <a:t>stopniu</a:t>
            </a:r>
            <a:r>
              <a:rPr lang="en-US" dirty="0"/>
              <a:t> </a:t>
            </a:r>
            <a:r>
              <a:rPr lang="en-US" dirty="0" err="1"/>
              <a:t>przypisać</a:t>
            </a:r>
            <a:r>
              <a:rPr lang="en-US" dirty="0"/>
              <a:t> </a:t>
            </a:r>
            <a:r>
              <a:rPr lang="en-US" dirty="0" err="1"/>
              <a:t>rozwojowi</a:t>
            </a:r>
            <a:r>
              <a:rPr lang="en-US" dirty="0"/>
              <a:t> </a:t>
            </a:r>
            <a:r>
              <a:rPr lang="en-US" dirty="0" err="1"/>
              <a:t>robotyki</a:t>
            </a:r>
            <a:r>
              <a:rPr lang="en-US" dirty="0"/>
              <a:t> </a:t>
            </a:r>
            <a:r>
              <a:rPr lang="en-US" dirty="0" err="1"/>
              <a:t>medycznej</a:t>
            </a:r>
            <a:r>
              <a:rPr lang="en-US" dirty="0"/>
              <a:t>, w </a:t>
            </a:r>
            <a:r>
              <a:rPr lang="en-US" dirty="0" err="1"/>
              <a:t>szczególności</a:t>
            </a:r>
            <a:r>
              <a:rPr lang="en-US" dirty="0"/>
              <a:t> ARTAS.</a:t>
            </a:r>
          </a:p>
          <a:p>
            <a:r>
              <a:rPr lang="en-US" dirty="0" err="1"/>
              <a:t>Ponieważ</a:t>
            </a:r>
            <a:r>
              <a:rPr lang="en-US" dirty="0"/>
              <a:t> </a:t>
            </a:r>
            <a:r>
              <a:rPr lang="en-US" dirty="0" err="1"/>
              <a:t>coraz</a:t>
            </a:r>
            <a:r>
              <a:rPr lang="en-US" dirty="0"/>
              <a:t> </a:t>
            </a:r>
            <a:r>
              <a:rPr lang="en-US" dirty="0" err="1"/>
              <a:t>więcej</a:t>
            </a:r>
            <a:r>
              <a:rPr lang="en-US" dirty="0"/>
              <a:t> </a:t>
            </a:r>
            <a:r>
              <a:rPr lang="en-US" dirty="0" err="1"/>
              <a:t>pacjentów</a:t>
            </a:r>
            <a:r>
              <a:rPr lang="en-US" dirty="0"/>
              <a:t> </a:t>
            </a:r>
            <a:r>
              <a:rPr lang="en-US" dirty="0" err="1"/>
              <a:t>poszukuje</a:t>
            </a:r>
            <a:r>
              <a:rPr lang="en-US" dirty="0"/>
              <a:t> </a:t>
            </a:r>
            <a:r>
              <a:rPr lang="en-US" dirty="0" err="1"/>
              <a:t>procedury</a:t>
            </a:r>
            <a:r>
              <a:rPr lang="en-US" dirty="0"/>
              <a:t> FUE, </a:t>
            </a:r>
            <a:r>
              <a:rPr lang="en-US" dirty="0" err="1"/>
              <a:t>praktyki</a:t>
            </a:r>
            <a:r>
              <a:rPr lang="en-US" dirty="0"/>
              <a:t> </a:t>
            </a:r>
            <a:r>
              <a:rPr lang="en-US" dirty="0" err="1"/>
              <a:t>odbudowy</a:t>
            </a:r>
            <a:r>
              <a:rPr lang="en-US" dirty="0"/>
              <a:t> </a:t>
            </a:r>
            <a:r>
              <a:rPr lang="en-US" dirty="0" err="1"/>
              <a:t>włosów</a:t>
            </a:r>
            <a:r>
              <a:rPr lang="en-US" dirty="0"/>
              <a:t> z </a:t>
            </a:r>
            <a:r>
              <a:rPr lang="en-US" dirty="0" err="1"/>
              <a:t>robotem</a:t>
            </a:r>
            <a:r>
              <a:rPr lang="en-US" dirty="0"/>
              <a:t> ARTAS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wyjątkowym</a:t>
            </a:r>
            <a:r>
              <a:rPr lang="en-US" dirty="0"/>
              <a:t> </a:t>
            </a:r>
            <a:r>
              <a:rPr lang="en-US" dirty="0" err="1"/>
              <a:t>sposobem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zapewnienie</a:t>
            </a:r>
            <a:r>
              <a:rPr lang="en-US" dirty="0"/>
              <a:t> </a:t>
            </a:r>
            <a:r>
              <a:rPr lang="en-US" dirty="0" err="1"/>
              <a:t>zautomatyzowanych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zrobotyzowanych</a:t>
            </a:r>
            <a:r>
              <a:rPr lang="en-US" dirty="0"/>
              <a:t> </a:t>
            </a:r>
            <a:r>
              <a:rPr lang="en-US" dirty="0" err="1"/>
              <a:t>rozwiązań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szybko</a:t>
            </a:r>
            <a:r>
              <a:rPr lang="en-US" dirty="0"/>
              <a:t> </a:t>
            </a:r>
            <a:r>
              <a:rPr lang="en-US" dirty="0" err="1"/>
              <a:t>rozwijającym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rynku</a:t>
            </a:r>
            <a:r>
              <a:rPr lang="en-US" dirty="0"/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6D750-5908-8246-8039-55D62E2065CA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4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0FF59B-76AE-467E-974D-E7B52707B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DE63B7-E7A3-4741-82E9-7343A2413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C47B43-6039-4C30-80C9-FC97DCB4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054C54-8694-4545-9D71-D00488C4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5B6224-BB33-4699-B912-7E78CF8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4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31AD81-CF32-42B0-8789-5E7B1EB5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E1C7055-E7C7-4FB2-9E11-4D3BCC9F3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EB2105-1D78-4D2C-A241-0A20E5F9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68291A-D4F1-41C1-8AAC-A8B468FF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93918D-0FFE-4231-93D2-705D9FB6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41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F0E59D8-D649-45CF-AEA2-FE1AB4FA4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2769190-66B9-4B22-8D49-27CFF63E7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53A721-86F2-41E6-A075-91064F78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AC6D65-AA9C-4FA0-AFC7-AE5DC4B0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DDEBC1-EE43-4792-8B64-686D96CD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4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0330B2-8E41-4DDD-AE68-DB0ADC75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56A719-0B96-4AD5-BBD9-BB37FE24A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B50A87-4534-4BE9-A544-D38F06AA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BB1A24-812D-4971-8BA2-C897A234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C913FC-5777-42F3-AEB8-01B3D75C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86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99048-38C0-441C-A4A4-451E50F6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73765A-218B-4FE3-B5E4-3FEEACFC2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4F622F-0380-4784-AE1E-D86B0AC6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80F874-6E19-4C81-B017-8F49CFB9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440520-F896-4442-A0C4-F371F46F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96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43E6F-2659-49DE-8EF6-F4F945DA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46DE07-59EF-474D-B524-337F0BB71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39FCF6-B794-493A-954C-7894FE93F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12C16E7-6AAF-44EC-855C-7571D1B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84B06EA-4AA5-436F-90FD-B2836AD3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ABD8BCA-D436-478B-9131-8DC506CE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52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A3CB8-50E4-420B-BA11-437593F4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151DA75-A4CB-40DB-B078-0FF578C4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4BC093C-2A14-417C-822D-4190CD36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4280E9B-8828-4A05-A313-3BD4CF6CD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79A449-56BD-4627-8449-693995290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4ACB3E7-979B-42D7-B93E-9FEE10B5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4FB8F86-5961-4445-821C-C915C012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B06C335-1594-4D4F-8CDE-62714DCF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16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6037E6-8F90-4A09-BD2A-49806BB20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C7A34F7-AA39-4C22-A9E2-29690066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A860C15-611C-413D-A904-3A2FEB7C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474B233-A013-4ACD-B20A-215A0098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1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2B82DF6-F1BC-459E-A37B-A47EE99D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1468A9E-9BB1-4EF4-8F02-7981C0831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37C735-A4FE-4DAE-8276-4C7FA7AD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00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5753C1-0ABC-41AD-88A7-13B73715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7EAC71-176C-41E6-979A-995419127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9CF65B-2CDC-40A2-9E11-91884CC0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F13DB35-D8F7-43B0-80FE-CA6D9885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6C55FC3-2BB8-424D-83D5-DE054ED9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0C10E9-6FE9-4261-97FA-B086B5CA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89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76D6F3-8F39-4CCB-BF62-BEED4211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7D7CA50-FFAE-4EE8-BAD9-4996E74FA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160463-EAC2-4AD1-8585-D82B9925D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6BF2B1-FF4E-4488-B075-AC065AE4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8EC9-6C8D-41F9-B492-CFD42D47A471}" type="datetimeFigureOut">
              <a:rPr lang="pl-PL" smtClean="0"/>
              <a:t>06.10.2020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21C6E79-25BB-4B5B-9FC3-72441281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C8A921A-C2CA-4DFD-9E1C-28AD3BC5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B2D61-2CC0-40C1-A63F-377D8A07DC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75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DB39DA9-59FB-4277-8D5B-F45294C9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9578F6-ECEC-411E-8ECF-EB760175D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635108-82D7-43FC-865A-F9EC59D1E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" panose="00000500000000000000" pitchFamily="50" charset="0"/>
              </a:defRPr>
            </a:lvl1pPr>
          </a:lstStyle>
          <a:p>
            <a:fld id="{A7438EC9-6C8D-41F9-B492-CFD42D47A471}" type="datetimeFigureOut">
              <a:rPr lang="pl-PL" smtClean="0"/>
              <a:pPr/>
              <a:t>06.10.2020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BB2DAF-8354-4B7A-9385-FA4535025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" panose="00000500000000000000" pitchFamily="50" charset="0"/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4097B5-8130-4FB2-ABD9-42C876442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" panose="00000500000000000000" pitchFamily="50" charset="0"/>
              </a:defRPr>
            </a:lvl1pPr>
          </a:lstStyle>
          <a:p>
            <a:fld id="{321B2D61-2CC0-40C1-A63F-377D8A07DC6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494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.png"/><Relationship Id="rId5" Type="http://schemas.openxmlformats.org/officeDocument/2006/relationships/image" Target="../media/image1.wmf"/><Relationship Id="rId10" Type="http://schemas.openxmlformats.org/officeDocument/2006/relationships/image" Target="../media/image8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modernaesthetics.com/2014/08/cornering-the-male-aesthetic-market#1" TargetMode="External"/><Relationship Id="rId13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1.png"/><Relationship Id="rId5" Type="http://schemas.openxmlformats.org/officeDocument/2006/relationships/image" Target="../media/image1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.png"/><Relationship Id="rId5" Type="http://schemas.openxmlformats.org/officeDocument/2006/relationships/image" Target="../media/image1.w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.png"/><Relationship Id="rId5" Type="http://schemas.openxmlformats.org/officeDocument/2006/relationships/image" Target="../media/image1.wmf"/><Relationship Id="rId10" Type="http://schemas.openxmlformats.org/officeDocument/2006/relationships/image" Target="../media/image20.sv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540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663" y="385445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Artwork" r:id="rId4" imgW="140900040" imgH="140536080" progId="Adobe.Illustrator.14">
                  <p:embed/>
                </p:oleObj>
              </mc:Choice>
              <mc:Fallback>
                <p:oleObj name="Artwork" r:id="rId4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663" y="385445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3650" y="260350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3650" y="260350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pic>
        <p:nvPicPr>
          <p:cNvPr id="9" name="Obraz 8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8548534C-6557-4B3B-81D5-C69903661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8" y="986287"/>
            <a:ext cx="6194801" cy="212763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A7AB2BD-2DEC-1947-9D47-F01133E4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FAB381-4B20-564B-BA07-904A5878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36915"/>
            <a:ext cx="10515600" cy="2852736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  INTELIGENTNY   PRZESZCZEP    WŁOSÓW</a:t>
            </a:r>
          </a:p>
        </p:txBody>
      </p:sp>
      <p:pic>
        <p:nvPicPr>
          <p:cNvPr id="6" name="Obraz 5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42B3B543-F6C5-4E2F-AA57-1A0910617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4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9" name="Picture 42">
            <a:extLst>
              <a:ext uri="{FF2B5EF4-FFF2-40B4-BE49-F238E27FC236}">
                <a16:creationId xmlns:a16="http://schemas.microsoft.com/office/drawing/2014/main" id="{6D10D0D9-1E5B-BD40-907F-2AAE2748FF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37" y="1598848"/>
            <a:ext cx="6589989" cy="4243822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387592"/>
              </p:ext>
            </p:extLst>
          </p:nvPr>
        </p:nvGraphicFramePr>
        <p:xfrm>
          <a:off x="5983299" y="3883026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83299" y="3883026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686571"/>
              </p:ext>
            </p:extLst>
          </p:nvPr>
        </p:nvGraphicFramePr>
        <p:xfrm>
          <a:off x="6645286" y="2632076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Artwork" r:id="rId8" imgW="140900040" imgH="140536080" progId="Adobe.Illustrator.14">
                  <p:embed/>
                </p:oleObj>
              </mc:Choice>
              <mc:Fallback>
                <p:oleObj name="Artwork" r:id="rId8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45286" y="2632076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CACA6FB7-ECAB-B348-8318-A8E61450FA4F}"/>
              </a:ext>
            </a:extLst>
          </p:cNvPr>
          <p:cNvCxnSpPr>
            <a:cxnSpLocks/>
          </p:cNvCxnSpPr>
          <p:nvPr/>
        </p:nvCxnSpPr>
        <p:spPr>
          <a:xfrm flipV="1">
            <a:off x="11786538" y="1197145"/>
            <a:ext cx="0" cy="5445702"/>
          </a:xfrm>
          <a:prstGeom prst="line">
            <a:avLst/>
          </a:prstGeom>
          <a:ln w="25400">
            <a:solidFill>
              <a:srgbClr val="004D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3">
            <a:extLst>
              <a:ext uri="{FF2B5EF4-FFF2-40B4-BE49-F238E27FC236}">
                <a16:creationId xmlns:a16="http://schemas.microsoft.com/office/drawing/2014/main" id="{53C1BF1E-57D2-D345-A630-C2044279D3E9}"/>
              </a:ext>
            </a:extLst>
          </p:cNvPr>
          <p:cNvSpPr/>
          <p:nvPr/>
        </p:nvSpPr>
        <p:spPr>
          <a:xfrm>
            <a:off x="9292022" y="3198479"/>
            <a:ext cx="2721228" cy="926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7C4CF"/>
            </a:solidFill>
          </a:ln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A4FF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Milliony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4FF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pacjentów</a:t>
            </a:r>
            <a:r>
              <a:rPr lang="en-US" sz="1600" dirty="0">
                <a:solidFill>
                  <a:prstClr val="black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leczy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się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z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powodu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różnorodnych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schorzeń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Century Gothic" panose="020B0502020202020204" pitchFamily="34" charset="-128"/>
              <a:cs typeface="Futura Medium" panose="020B0602020204020303" pitchFamily="34" charset="-79"/>
            </a:endParaRP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id="{F37DA93A-C1EA-AA4E-83EF-F96FB7370A46}"/>
              </a:ext>
            </a:extLst>
          </p:cNvPr>
          <p:cNvSpPr/>
          <p:nvPr/>
        </p:nvSpPr>
        <p:spPr>
          <a:xfrm>
            <a:off x="9317266" y="1571196"/>
            <a:ext cx="2721228" cy="926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7C4C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black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Ponad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4FF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70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firm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opracowuje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technologię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robotyczną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wykorzystania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medycynie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Century Gothic" panose="020B0502020202020204" pitchFamily="34" charset="-128"/>
              <a:cs typeface="Futura Medium" panose="020B0602020204020303" pitchFamily="34" charset="-79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EE4862D-2D84-C04E-9628-43272FFADAF3}"/>
              </a:ext>
            </a:extLst>
          </p:cNvPr>
          <p:cNvSpPr/>
          <p:nvPr/>
        </p:nvSpPr>
        <p:spPr>
          <a:xfrm>
            <a:off x="9277732" y="4743650"/>
            <a:ext cx="2721228" cy="926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7C4C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ciągu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najbliższych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lat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Rynek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robotyki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medycznej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może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wzrosnąć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lang="en-US" sz="1400" b="1" dirty="0" err="1">
                <a:solidFill>
                  <a:srgbClr val="00A4FF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pięciokrotnie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Century Gothic" panose="020B0502020202020204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F466A90-DA1B-EC49-92C8-5AAA1E3648A7}"/>
              </a:ext>
            </a:extLst>
          </p:cNvPr>
          <p:cNvSpPr/>
          <p:nvPr/>
        </p:nvSpPr>
        <p:spPr>
          <a:xfrm>
            <a:off x="1750123" y="160233"/>
            <a:ext cx="52358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ROBOTYKA W MEDYCYNIE</a:t>
            </a:r>
          </a:p>
        </p:txBody>
      </p: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AC1D918B-CA19-2E4D-A28C-C7931481E881}"/>
              </a:ext>
            </a:extLst>
          </p:cNvPr>
          <p:cNvCxnSpPr>
            <a:cxnSpLocks/>
          </p:cNvCxnSpPr>
          <p:nvPr/>
        </p:nvCxnSpPr>
        <p:spPr>
          <a:xfrm flipH="1">
            <a:off x="1647396" y="6610394"/>
            <a:ext cx="10139142" cy="0"/>
          </a:xfrm>
          <a:prstGeom prst="line">
            <a:avLst/>
          </a:prstGeom>
          <a:ln w="25400">
            <a:solidFill>
              <a:srgbClr val="004D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2">
            <a:extLst>
              <a:ext uri="{FF2B5EF4-FFF2-40B4-BE49-F238E27FC236}">
                <a16:creationId xmlns:a16="http://schemas.microsoft.com/office/drawing/2014/main" id="{536DADBD-E357-BB44-B981-6653AFD5E714}"/>
              </a:ext>
            </a:extLst>
          </p:cNvPr>
          <p:cNvCxnSpPr>
            <a:cxnSpLocks/>
          </p:cNvCxnSpPr>
          <p:nvPr/>
        </p:nvCxnSpPr>
        <p:spPr>
          <a:xfrm flipH="1" flipV="1">
            <a:off x="1644520" y="1383934"/>
            <a:ext cx="2875" cy="5226460"/>
          </a:xfrm>
          <a:prstGeom prst="line">
            <a:avLst/>
          </a:prstGeom>
          <a:ln w="25400">
            <a:solidFill>
              <a:srgbClr val="004D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">
            <a:extLst>
              <a:ext uri="{FF2B5EF4-FFF2-40B4-BE49-F238E27FC236}">
                <a16:creationId xmlns:a16="http://schemas.microsoft.com/office/drawing/2014/main" id="{4AF54AC4-D142-A24A-8755-5625603D3094}"/>
              </a:ext>
            </a:extLst>
          </p:cNvPr>
          <p:cNvSpPr/>
          <p:nvPr/>
        </p:nvSpPr>
        <p:spPr>
          <a:xfrm>
            <a:off x="1796016" y="689798"/>
            <a:ext cx="3249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PRZYSZŁOŚĆ JUŻ TU JEST</a:t>
            </a:r>
          </a:p>
        </p:txBody>
      </p:sp>
      <p:sp>
        <p:nvSpPr>
          <p:cNvPr id="42" name="L-Shape 29">
            <a:extLst>
              <a:ext uri="{FF2B5EF4-FFF2-40B4-BE49-F238E27FC236}">
                <a16:creationId xmlns:a16="http://schemas.microsoft.com/office/drawing/2014/main" id="{83F2B48B-B092-4AAC-A00E-BF1725AEB782}"/>
              </a:ext>
            </a:extLst>
          </p:cNvPr>
          <p:cNvSpPr/>
          <p:nvPr/>
        </p:nvSpPr>
        <p:spPr>
          <a:xfrm rot="13453192">
            <a:off x="8108536" y="1772344"/>
            <a:ext cx="578081" cy="556038"/>
          </a:xfrm>
          <a:prstGeom prst="corner">
            <a:avLst>
              <a:gd name="adj1" fmla="val 30851"/>
              <a:gd name="adj2" fmla="val 30851"/>
            </a:avLst>
          </a:prstGeom>
          <a:solidFill>
            <a:srgbClr val="77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" panose="00000500000000000000" pitchFamily="50" charset="0"/>
              <a:ea typeface="+mn-ea"/>
              <a:cs typeface="+mn-cs"/>
            </a:endParaRPr>
          </a:p>
        </p:txBody>
      </p:sp>
      <p:sp>
        <p:nvSpPr>
          <p:cNvPr id="43" name="L-Shape 32">
            <a:extLst>
              <a:ext uri="{FF2B5EF4-FFF2-40B4-BE49-F238E27FC236}">
                <a16:creationId xmlns:a16="http://schemas.microsoft.com/office/drawing/2014/main" id="{7FE3D1DB-61BB-4859-A0B5-0DF200768617}"/>
              </a:ext>
            </a:extLst>
          </p:cNvPr>
          <p:cNvSpPr/>
          <p:nvPr/>
        </p:nvSpPr>
        <p:spPr>
          <a:xfrm rot="13453192">
            <a:off x="8408318" y="1772345"/>
            <a:ext cx="578081" cy="556038"/>
          </a:xfrm>
          <a:prstGeom prst="corner">
            <a:avLst>
              <a:gd name="adj1" fmla="val 30851"/>
              <a:gd name="adj2" fmla="val 30851"/>
            </a:avLst>
          </a:prstGeom>
          <a:solidFill>
            <a:schemeClr val="bg1"/>
          </a:solidFill>
          <a:ln>
            <a:solidFill>
              <a:srgbClr val="77C4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" panose="00000500000000000000" pitchFamily="50" charset="0"/>
              <a:ea typeface="+mn-ea"/>
              <a:cs typeface="+mn-cs"/>
            </a:endParaRPr>
          </a:p>
        </p:txBody>
      </p:sp>
      <p:sp>
        <p:nvSpPr>
          <p:cNvPr id="44" name="L-Shape 34">
            <a:extLst>
              <a:ext uri="{FF2B5EF4-FFF2-40B4-BE49-F238E27FC236}">
                <a16:creationId xmlns:a16="http://schemas.microsoft.com/office/drawing/2014/main" id="{0B8034E6-D6B5-4D97-BA96-9E5E9AE3C08A}"/>
              </a:ext>
            </a:extLst>
          </p:cNvPr>
          <p:cNvSpPr/>
          <p:nvPr/>
        </p:nvSpPr>
        <p:spPr>
          <a:xfrm rot="13453192">
            <a:off x="8435451" y="3397941"/>
            <a:ext cx="578081" cy="556038"/>
          </a:xfrm>
          <a:prstGeom prst="corner">
            <a:avLst>
              <a:gd name="adj1" fmla="val 30851"/>
              <a:gd name="adj2" fmla="val 30851"/>
            </a:avLst>
          </a:prstGeom>
          <a:solidFill>
            <a:schemeClr val="bg1"/>
          </a:solidFill>
          <a:ln>
            <a:solidFill>
              <a:srgbClr val="77C4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" panose="00000500000000000000" pitchFamily="50" charset="0"/>
              <a:ea typeface="+mn-ea"/>
              <a:cs typeface="+mn-cs"/>
            </a:endParaRPr>
          </a:p>
        </p:txBody>
      </p:sp>
      <p:sp>
        <p:nvSpPr>
          <p:cNvPr id="45" name="L-Shape 33">
            <a:extLst>
              <a:ext uri="{FF2B5EF4-FFF2-40B4-BE49-F238E27FC236}">
                <a16:creationId xmlns:a16="http://schemas.microsoft.com/office/drawing/2014/main" id="{03E54360-7DF3-4CF7-8832-961896D15F1D}"/>
              </a:ext>
            </a:extLst>
          </p:cNvPr>
          <p:cNvSpPr/>
          <p:nvPr/>
        </p:nvSpPr>
        <p:spPr>
          <a:xfrm rot="13453192">
            <a:off x="8149954" y="3397940"/>
            <a:ext cx="578081" cy="556038"/>
          </a:xfrm>
          <a:prstGeom prst="corner">
            <a:avLst>
              <a:gd name="adj1" fmla="val 30851"/>
              <a:gd name="adj2" fmla="val 30851"/>
            </a:avLst>
          </a:prstGeom>
          <a:solidFill>
            <a:srgbClr val="77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" panose="00000500000000000000" pitchFamily="50" charset="0"/>
              <a:ea typeface="+mn-ea"/>
              <a:cs typeface="+mn-cs"/>
            </a:endParaRPr>
          </a:p>
        </p:txBody>
      </p:sp>
      <p:sp>
        <p:nvSpPr>
          <p:cNvPr id="46" name="L-Shape 35">
            <a:extLst>
              <a:ext uri="{FF2B5EF4-FFF2-40B4-BE49-F238E27FC236}">
                <a16:creationId xmlns:a16="http://schemas.microsoft.com/office/drawing/2014/main" id="{3B546AED-EA11-43DA-B15E-E1506A790214}"/>
              </a:ext>
            </a:extLst>
          </p:cNvPr>
          <p:cNvSpPr/>
          <p:nvPr/>
        </p:nvSpPr>
        <p:spPr>
          <a:xfrm rot="13453192">
            <a:off x="8176005" y="4910129"/>
            <a:ext cx="578081" cy="556038"/>
          </a:xfrm>
          <a:prstGeom prst="corner">
            <a:avLst>
              <a:gd name="adj1" fmla="val 30851"/>
              <a:gd name="adj2" fmla="val 30851"/>
            </a:avLst>
          </a:prstGeom>
          <a:solidFill>
            <a:srgbClr val="77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" panose="00000500000000000000" pitchFamily="50" charset="0"/>
              <a:ea typeface="+mn-ea"/>
              <a:cs typeface="+mn-cs"/>
            </a:endParaRPr>
          </a:p>
        </p:txBody>
      </p:sp>
      <p:sp>
        <p:nvSpPr>
          <p:cNvPr id="47" name="L-Shape 36">
            <a:extLst>
              <a:ext uri="{FF2B5EF4-FFF2-40B4-BE49-F238E27FC236}">
                <a16:creationId xmlns:a16="http://schemas.microsoft.com/office/drawing/2014/main" id="{4E9D8EED-326E-41EF-922C-CFCF06218F2F}"/>
              </a:ext>
            </a:extLst>
          </p:cNvPr>
          <p:cNvSpPr/>
          <p:nvPr/>
        </p:nvSpPr>
        <p:spPr>
          <a:xfrm rot="13453192">
            <a:off x="8461501" y="4910129"/>
            <a:ext cx="578081" cy="556038"/>
          </a:xfrm>
          <a:prstGeom prst="corner">
            <a:avLst>
              <a:gd name="adj1" fmla="val 30851"/>
              <a:gd name="adj2" fmla="val 30851"/>
            </a:avLst>
          </a:prstGeom>
          <a:solidFill>
            <a:schemeClr val="bg1"/>
          </a:solidFill>
          <a:ln>
            <a:solidFill>
              <a:srgbClr val="77C4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" panose="00000500000000000000" pitchFamily="50" charset="0"/>
              <a:ea typeface="+mn-ea"/>
              <a:cs typeface="+mn-cs"/>
            </a:endParaRPr>
          </a:p>
        </p:txBody>
      </p:sp>
      <p:pic>
        <p:nvPicPr>
          <p:cNvPr id="3" name="Obraz 2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02304A3C-2AF5-4360-ACE0-E0164561BA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0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663" y="385445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Artwork" r:id="rId4" imgW="140900040" imgH="140536080" progId="Adobe.Illustrator.14">
                  <p:embed/>
                </p:oleObj>
              </mc:Choice>
              <mc:Fallback>
                <p:oleObj name="Artwork" r:id="rId4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663" y="385445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3650" y="260350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3650" y="260350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5B336A73-BE58-284C-A2DC-D01EE5B0D8F1}"/>
              </a:ext>
            </a:extLst>
          </p:cNvPr>
          <p:cNvGrpSpPr/>
          <p:nvPr/>
        </p:nvGrpSpPr>
        <p:grpSpPr>
          <a:xfrm>
            <a:off x="1795662" y="2042840"/>
            <a:ext cx="12197165" cy="3986485"/>
            <a:chOff x="-8341" y="2500997"/>
            <a:chExt cx="12197165" cy="3986485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AA932967-612E-4641-9ECA-B7902623A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470"/>
            <a:stretch/>
          </p:blipFill>
          <p:spPr>
            <a:xfrm rot="10800000">
              <a:off x="-8341" y="2500997"/>
              <a:ext cx="12197165" cy="3965820"/>
            </a:xfrm>
            <a:prstGeom prst="rect">
              <a:avLst/>
            </a:prstGeom>
          </p:spPr>
        </p:pic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D464D9AE-712E-A244-AE5E-6E3C41A9AF35}"/>
                </a:ext>
              </a:extLst>
            </p:cNvPr>
            <p:cNvSpPr/>
            <p:nvPr/>
          </p:nvSpPr>
          <p:spPr>
            <a:xfrm>
              <a:off x="-8340" y="5431421"/>
              <a:ext cx="4438437" cy="1056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utura" panose="00000500000000000000" pitchFamily="50" charset="0"/>
              </a:endParaRP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8E485538-2AA5-3E4C-908E-AD995F29F735}"/>
              </a:ext>
            </a:extLst>
          </p:cNvPr>
          <p:cNvSpPr/>
          <p:nvPr/>
        </p:nvSpPr>
        <p:spPr>
          <a:xfrm>
            <a:off x="1674722" y="591545"/>
            <a:ext cx="6019889" cy="217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>
              <a:buFont typeface="Arial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Duży, szybki wzrost</a:t>
            </a:r>
          </a:p>
          <a:p>
            <a:pPr marL="182880" indent="-182880">
              <a:buFont typeface="Arial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82880" indent="-182880">
              <a:buFont typeface="Arial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Niewykorzystany rynek zabiegów </a:t>
            </a: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medycyny estetycznej u mężczyzn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E89EC67-ED89-674D-8322-AB0112CBBC0A}"/>
              </a:ext>
            </a:extLst>
          </p:cNvPr>
          <p:cNvSpPr/>
          <p:nvPr/>
        </p:nvSpPr>
        <p:spPr>
          <a:xfrm>
            <a:off x="2173900" y="1381125"/>
            <a:ext cx="5484971" cy="4648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Futura" panose="00000500000000000000" pitchFamily="50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6C15CB6-00C6-F849-8495-435281DA65AF}"/>
              </a:ext>
            </a:extLst>
          </p:cNvPr>
          <p:cNvSpPr/>
          <p:nvPr/>
        </p:nvSpPr>
        <p:spPr>
          <a:xfrm>
            <a:off x="1685932" y="6582034"/>
            <a:ext cx="4570809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Futura" panose="00000500000000000000" pitchFamily="50" charset="0"/>
              </a:rPr>
              <a:t>1:International Society of Hair Restoration Surgery:  2015 Practice Census </a:t>
            </a:r>
            <a:endParaRPr lang="en-US" sz="700" dirty="0">
              <a:solidFill>
                <a:prstClr val="black">
                  <a:lumMod val="75000"/>
                  <a:lumOff val="25000"/>
                </a:prstClr>
              </a:solidFill>
              <a:latin typeface="Futura" panose="00000500000000000000" pitchFamily="50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AE0B568E-9466-934C-9248-3DF2457B0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70" y="2423771"/>
            <a:ext cx="7342250" cy="4194272"/>
          </a:xfrm>
          <a:prstGeom prst="rect">
            <a:avLst/>
          </a:prstGeom>
        </p:spPr>
      </p:pic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7EBFB07B-2E87-2B40-97C8-2656ABA24F07}"/>
              </a:ext>
            </a:extLst>
          </p:cNvPr>
          <p:cNvCxnSpPr>
            <a:cxnSpLocks/>
          </p:cNvCxnSpPr>
          <p:nvPr/>
        </p:nvCxnSpPr>
        <p:spPr>
          <a:xfrm flipH="1">
            <a:off x="7147930" y="2669175"/>
            <a:ext cx="558995" cy="51794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8" name="Rectangle 2">
            <a:extLst>
              <a:ext uri="{FF2B5EF4-FFF2-40B4-BE49-F238E27FC236}">
                <a16:creationId xmlns:a16="http://schemas.microsoft.com/office/drawing/2014/main" id="{D1F83D65-1022-8C44-8DE0-774B162C9A32}"/>
              </a:ext>
            </a:extLst>
          </p:cNvPr>
          <p:cNvSpPr/>
          <p:nvPr/>
        </p:nvSpPr>
        <p:spPr>
          <a:xfrm>
            <a:off x="8441516" y="936786"/>
            <a:ext cx="31531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pl-PL" altLang="en-US" b="1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Szacunkowy wzrost  </a:t>
            </a:r>
          </a:p>
          <a:p>
            <a:pPr eaLnBrk="0" hangingPunct="0">
              <a:spcAft>
                <a:spcPts val="1200"/>
              </a:spcAft>
            </a:pPr>
            <a:r>
              <a:rPr lang="pl-PL" altLang="en-US" b="1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31 mld </a:t>
            </a:r>
            <a:r>
              <a:rPr lang="en-US" i="1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$ do 2025r</a:t>
            </a:r>
            <a:endParaRPr lang="en-US" altLang="en-US" b="1" dirty="0">
              <a:solidFill>
                <a:schemeClr val="tx2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DD968C57-AB23-D74B-8173-0D200918095E}"/>
              </a:ext>
            </a:extLst>
          </p:cNvPr>
          <p:cNvSpPr txBox="1"/>
          <p:nvPr/>
        </p:nvSpPr>
        <p:spPr>
          <a:xfrm>
            <a:off x="1685272" y="188259"/>
            <a:ext cx="9703627" cy="5009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POTENCJAŁ  RYNKU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7FEBC7E6-D7C9-964B-BEB6-55923426BAAA}"/>
              </a:ext>
            </a:extLst>
          </p:cNvPr>
          <p:cNvSpPr txBox="1"/>
          <p:nvPr/>
        </p:nvSpPr>
        <p:spPr>
          <a:xfrm>
            <a:off x="1683582" y="796018"/>
            <a:ext cx="6546018" cy="28438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3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ODBUDOWA WŁOSÓW PRZED 2020 </a:t>
            </a:r>
            <a:r>
              <a:rPr lang="en-US" spc="-3" dirty="0">
                <a:solidFill>
                  <a:schemeClr val="tx1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&amp; </a:t>
            </a:r>
            <a:r>
              <a:rPr lang="en-US" spc="-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US" spc="-3" dirty="0">
                <a:solidFill>
                  <a:schemeClr val="tx1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w </a:t>
            </a:r>
            <a:r>
              <a:rPr lang="en-US" spc="-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przyszłości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2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F34D77CF-AE1C-9D4B-9E73-1018B50EB3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b="8629"/>
          <a:stretch/>
        </p:blipFill>
        <p:spPr>
          <a:xfrm>
            <a:off x="8620755" y="1867710"/>
            <a:ext cx="3326338" cy="4690800"/>
          </a:xfrm>
          <a:prstGeom prst="rect">
            <a:avLst/>
          </a:prstGeom>
        </p:spPr>
      </p:pic>
      <p:pic>
        <p:nvPicPr>
          <p:cNvPr id="2" name="Obraz 1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79BBF1A2-425D-49A3-8603-61C844BEF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0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663" y="385445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Artwork" r:id="rId4" imgW="140900040" imgH="140536080" progId="Adobe.Illustrator.14">
                  <p:embed/>
                </p:oleObj>
              </mc:Choice>
              <mc:Fallback>
                <p:oleObj name="Artwork" r:id="rId4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663" y="385445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3650" y="260350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3650" y="260350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B8E2BEEE-09B4-1449-8446-FB8A75849A9E}"/>
              </a:ext>
            </a:extLst>
          </p:cNvPr>
          <p:cNvSpPr/>
          <p:nvPr/>
        </p:nvSpPr>
        <p:spPr>
          <a:xfrm>
            <a:off x="1685272" y="366122"/>
            <a:ext cx="995512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POTENCJAŁ RYNKU </a:t>
            </a:r>
          </a:p>
          <a:p>
            <a:pPr>
              <a:spcAft>
                <a:spcPts val="1200"/>
              </a:spcAft>
              <a:defRPr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Rynek męskich zabiegów medycyny estetycznej nadal nie jest w pełni wykorzystywany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06932FF-20A3-3C44-82FB-6C1EA0C555C5}"/>
              </a:ext>
            </a:extLst>
          </p:cNvPr>
          <p:cNvSpPr/>
          <p:nvPr/>
        </p:nvSpPr>
        <p:spPr>
          <a:xfrm>
            <a:off x="1640165" y="6307212"/>
            <a:ext cx="336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rabicPeriod"/>
            </a:pP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" panose="00000500000000000000" pitchFamily="50" charset="0"/>
              </a:rPr>
              <a:t>6.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" panose="00000500000000000000" pitchFamily="50" charset="0"/>
                <a:hlinkClick r:id="rId8"/>
              </a:rPr>
              <a:t>http://modernaesthetics.com/2014/08/cornering-the-male-aesthetic-market#1</a:t>
            </a:r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  <a:latin typeface="Futura" panose="00000500000000000000" pitchFamily="50" charset="0"/>
            </a:endParaRPr>
          </a:p>
          <a:p>
            <a:pPr marL="228600" indent="-228600">
              <a:buAutoNum type="arabicPeriod"/>
            </a:pP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" panose="00000500000000000000" pitchFamily="50" charset="0"/>
              </a:rPr>
              <a:t>America Society of Aesthetic Plastic Surgery, ASAPS-Stats 2015. Data on </a:t>
            </a:r>
            <a:r>
              <a:rPr lang="en-US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" panose="00000500000000000000" pitchFamily="50" charset="0"/>
              </a:rPr>
              <a:t>ἀle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" panose="00000500000000000000" pitchFamily="50" charset="0"/>
              </a:rPr>
              <a:t> at Restoration Robotics.</a:t>
            </a:r>
          </a:p>
          <a:p>
            <a:pPr marL="228600" indent="-228600">
              <a:buAutoNum type="arabicPeriod"/>
            </a:pP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" panose="00000500000000000000" pitchFamily="50" charset="0"/>
              </a:rPr>
              <a:t>http://www.ishrs.org/statistics-research.htm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23FC5E1-048B-E24C-B384-69D68502E8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45" y="2911604"/>
            <a:ext cx="1870826" cy="19812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97A8FBF-C335-DB4C-B149-C756D66C94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08" y="2911604"/>
            <a:ext cx="1870826" cy="198120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06FBE1E3-018C-AC49-B94A-B7A113C2F7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82" y="2911604"/>
            <a:ext cx="1870826" cy="1981200"/>
          </a:xfrm>
          <a:prstGeom prst="rect">
            <a:avLst/>
          </a:prstGeom>
        </p:spPr>
      </p:pic>
      <p:sp>
        <p:nvSpPr>
          <p:cNvPr id="14" name="Rectangle 21">
            <a:extLst>
              <a:ext uri="{FF2B5EF4-FFF2-40B4-BE49-F238E27FC236}">
                <a16:creationId xmlns:a16="http://schemas.microsoft.com/office/drawing/2014/main" id="{95562ED1-5B1F-A646-992C-90E4959E6EE1}"/>
              </a:ext>
            </a:extLst>
          </p:cNvPr>
          <p:cNvSpPr/>
          <p:nvPr/>
        </p:nvSpPr>
        <p:spPr>
          <a:xfrm>
            <a:off x="5235234" y="4932408"/>
            <a:ext cx="1953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pl-PL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utura" panose="00000500000000000000" pitchFamily="50" charset="0"/>
              </a:rPr>
              <a:t>Zabiegi medycyny estetycznej wykonywane u mężczyzn od 1997r. wzrosły o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utura" panose="00000500000000000000" pitchFamily="50" charset="0"/>
              </a:rPr>
              <a:t> 325% </a:t>
            </a:r>
            <a:endParaRPr lang="en-US" sz="1400" baseline="30000" dirty="0">
              <a:solidFill>
                <a:prstClr val="black">
                  <a:lumMod val="75000"/>
                  <a:lumOff val="25000"/>
                </a:prstClr>
              </a:solidFill>
              <a:latin typeface="Futura" panose="00000500000000000000" pitchFamily="50" charset="0"/>
            </a:endParaRPr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7AD6915B-9745-BB48-82B1-A51827230157}"/>
              </a:ext>
            </a:extLst>
          </p:cNvPr>
          <p:cNvSpPr/>
          <p:nvPr/>
        </p:nvSpPr>
        <p:spPr>
          <a:xfrm>
            <a:off x="7450957" y="4944917"/>
            <a:ext cx="20283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pl-PL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utura" panose="00000500000000000000" pitchFamily="50" charset="0"/>
              </a:rPr>
              <a:t>Liczba estetycznych zabiegów chirurgicznych wykonywanych u mężczyzn to jednak nadal niewielki procent rynku</a:t>
            </a:r>
            <a:endParaRPr lang="en-US" sz="1400" baseline="30000" dirty="0">
              <a:solidFill>
                <a:prstClr val="black">
                  <a:lumMod val="75000"/>
                  <a:lumOff val="25000"/>
                </a:prstClr>
              </a:solidFill>
              <a:latin typeface="Futura" panose="00000500000000000000" pitchFamily="50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D2CC1735-7BFF-364A-9DAE-680EEE62E418}"/>
              </a:ext>
            </a:extLst>
          </p:cNvPr>
          <p:cNvSpPr/>
          <p:nvPr/>
        </p:nvSpPr>
        <p:spPr>
          <a:xfrm>
            <a:off x="9788608" y="4932407"/>
            <a:ext cx="1899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pl-PL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utura" panose="00000500000000000000" pitchFamily="50" charset="0"/>
              </a:rPr>
              <a:t>Przeszczepy włosów to najczęściej wykonywany zabieg medycyny estetycznej u mężczyzn </a:t>
            </a:r>
            <a:endParaRPr lang="en-US" sz="1400" baseline="30000" dirty="0">
              <a:solidFill>
                <a:prstClr val="black">
                  <a:lumMod val="75000"/>
                  <a:lumOff val="25000"/>
                </a:prstClr>
              </a:solidFill>
              <a:latin typeface="Futura" panose="00000500000000000000" pitchFamily="50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C16583E-F509-594A-A66C-AB0567D4A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t="12075" r="40358" b="48128"/>
          <a:stretch/>
        </p:blipFill>
        <p:spPr bwMode="auto">
          <a:xfrm>
            <a:off x="2358412" y="2764637"/>
            <a:ext cx="2209800" cy="194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D9E034A3-75FA-4B0F-BDF3-AE01421073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499" y="-13448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932816BC-5057-5148-9D10-40DCDCE76D09}"/>
              </a:ext>
            </a:extLst>
          </p:cNvPr>
          <p:cNvSpPr txBox="1"/>
          <p:nvPr/>
        </p:nvSpPr>
        <p:spPr>
          <a:xfrm>
            <a:off x="1918874" y="174631"/>
            <a:ext cx="9703627" cy="5009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POTENCJAŁ RYNKU FUE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1FA50A2D-1917-E54E-98B9-8CD93E63BC6D}"/>
              </a:ext>
            </a:extLst>
          </p:cNvPr>
          <p:cNvGrpSpPr/>
          <p:nvPr/>
        </p:nvGrpSpPr>
        <p:grpSpPr>
          <a:xfrm>
            <a:off x="1722616" y="1258395"/>
            <a:ext cx="10320075" cy="4976504"/>
            <a:chOff x="1790536" y="1697163"/>
            <a:chExt cx="10320075" cy="4976504"/>
          </a:xfrm>
        </p:grpSpPr>
        <p:graphicFrame>
          <p:nvGraphicFramePr>
            <p:cNvPr id="24" name="Obiekt 23">
              <a:extLst>
                <a:ext uri="{FF2B5EF4-FFF2-40B4-BE49-F238E27FC236}">
                  <a16:creationId xmlns:a16="http://schemas.microsoft.com/office/drawing/2014/main" id="{424CB887-D125-4034-81A6-83018A4C5CC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8396473"/>
                </p:ext>
              </p:extLst>
            </p:nvPr>
          </p:nvGraphicFramePr>
          <p:xfrm>
            <a:off x="4411663" y="3854450"/>
            <a:ext cx="28575" cy="28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1" name="Artwork" r:id="rId6" imgW="140900040" imgH="140536080" progId="Adobe.Illustrator.14">
                    <p:embed/>
                  </p:oleObj>
                </mc:Choice>
                <mc:Fallback>
                  <p:oleObj name="Artwork" r:id="rId6" imgW="140900040" imgH="140536080" progId="Adobe.Illustrator.14">
                    <p:embed/>
                    <p:pic>
                      <p:nvPicPr>
                        <p:cNvPr id="24" name="Obiekt 23">
                          <a:extLst>
                            <a:ext uri="{FF2B5EF4-FFF2-40B4-BE49-F238E27FC236}">
                              <a16:creationId xmlns:a16="http://schemas.microsoft.com/office/drawing/2014/main" id="{424CB887-D125-4034-81A6-83018A4C5CC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11663" y="3854450"/>
                          <a:ext cx="28575" cy="28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iekt 24">
              <a:extLst>
                <a:ext uri="{FF2B5EF4-FFF2-40B4-BE49-F238E27FC236}">
                  <a16:creationId xmlns:a16="http://schemas.microsoft.com/office/drawing/2014/main" id="{95AD2D0F-E119-4164-9421-BF12D7973A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5438693"/>
                </p:ext>
              </p:extLst>
            </p:nvPr>
          </p:nvGraphicFramePr>
          <p:xfrm>
            <a:off x="5073650" y="2603500"/>
            <a:ext cx="28575" cy="28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2" name="Artwork" r:id="rId8" imgW="140900040" imgH="140536080" progId="Adobe.Illustrator.14">
                    <p:embed/>
                  </p:oleObj>
                </mc:Choice>
                <mc:Fallback>
                  <p:oleObj name="Artwork" r:id="rId8" imgW="140900040" imgH="140536080" progId="Adobe.Illustrator.14">
                    <p:embed/>
                    <p:pic>
                      <p:nvPicPr>
                        <p:cNvPr id="25" name="Obiekt 24">
                          <a:extLst>
                            <a:ext uri="{FF2B5EF4-FFF2-40B4-BE49-F238E27FC236}">
                              <a16:creationId xmlns:a16="http://schemas.microsoft.com/office/drawing/2014/main" id="{95AD2D0F-E119-4164-9421-BF12D7973A2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73650" y="2603500"/>
                          <a:ext cx="28575" cy="28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13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7B8D8BB5-4718-B541-8C05-33B40ABD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536" y="1702938"/>
              <a:ext cx="10320075" cy="4970729"/>
            </a:xfrm>
            <a:prstGeom prst="rect">
              <a:avLst/>
            </a:prstGeom>
          </p:spPr>
        </p:pic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B1C09781-8231-DA4C-BB57-83AEC160228D}"/>
                </a:ext>
              </a:extLst>
            </p:cNvPr>
            <p:cNvSpPr txBox="1"/>
            <p:nvPr/>
          </p:nvSpPr>
          <p:spPr>
            <a:xfrm>
              <a:off x="2257666" y="1697163"/>
              <a:ext cx="9364835" cy="95410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CA" sz="1400" dirty="0">
                <a:solidFill>
                  <a:schemeClr val="bg1"/>
                </a:solidFill>
                <a:latin typeface="Futura" panose="00000500000000000000" pitchFamily="50" charset="0"/>
                <a:cs typeface="Futura Medium" panose="020B0602020204020303" pitchFamily="34" charset="-79"/>
              </a:endParaRPr>
            </a:p>
            <a:p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Zapotrzebowanie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pacjentów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na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mniej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inwazyjny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sposób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odbudowy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włosów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niż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metoda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“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paskowa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”,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spowodowało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skokowy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spadek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</a:p>
            <a:p>
              <a:endParaRPr lang="en-CA" sz="1400" dirty="0">
                <a:solidFill>
                  <a:schemeClr val="bg1"/>
                </a:solidFill>
                <a:latin typeface="Futura" panose="00000500000000000000" pitchFamily="50" charset="0"/>
                <a:cs typeface="Futura Medium" panose="020B0602020204020303" pitchFamily="34" charset="-79"/>
              </a:endParaRPr>
            </a:p>
            <a:p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udziału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tych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zabiegów</a:t>
              </a:r>
              <a:r>
                <a:rPr lang="en-CA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 w </a:t>
              </a:r>
              <a:r>
                <a:rPr lang="en-CA" sz="1400" dirty="0" err="1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rynku</a:t>
              </a:r>
              <a:r>
                <a:rPr lang="pl-PL" sz="1400" dirty="0">
                  <a:solidFill>
                    <a:schemeClr val="bg1"/>
                  </a:solidFill>
                  <a:latin typeface="Futura" panose="00000500000000000000" pitchFamily="50" charset="0"/>
                  <a:cs typeface="Futura Medium" panose="020B0602020204020303" pitchFamily="34" charset="-79"/>
                </a:rPr>
                <a:t>.</a:t>
              </a:r>
              <a:endParaRPr lang="en-CA" sz="1400" dirty="0">
                <a:solidFill>
                  <a:schemeClr val="bg1"/>
                </a:solidFill>
                <a:latin typeface="Futura" panose="00000500000000000000" pitchFamily="50" charset="0"/>
                <a:cs typeface="Futura Medium" panose="020B0602020204020303" pitchFamily="34" charset="-79"/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BC013D73-D05A-6643-B75A-D7E199227A36}"/>
                </a:ext>
              </a:extLst>
            </p:cNvPr>
            <p:cNvSpPr txBox="1"/>
            <p:nvPr/>
          </p:nvSpPr>
          <p:spPr>
            <a:xfrm>
              <a:off x="2257666" y="2676315"/>
              <a:ext cx="958206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CA" sz="14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Spadek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liczby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zabiegów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metodą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“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paskową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” vs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wzrost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liczby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zabiegów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CA" sz="1400" b="1" dirty="0" err="1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metodą</a:t>
              </a:r>
              <a:r>
                <a:rPr lang="en-CA" sz="14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FUE 2006 - 2016</a:t>
              </a:r>
            </a:p>
          </p:txBody>
        </p:sp>
      </p:grpSp>
      <p:pic>
        <p:nvPicPr>
          <p:cNvPr id="3" name="Obraz 2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50A83888-AC90-43C0-8387-9465F579FB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4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0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663" y="385445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7" name="Artwork" r:id="rId4" imgW="140900040" imgH="140536080" progId="Adobe.Illustrator.14">
                  <p:embed/>
                </p:oleObj>
              </mc:Choice>
              <mc:Fallback>
                <p:oleObj name="Artwork" r:id="rId4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663" y="385445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3650" y="260350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3650" y="260350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7837781B-C213-6E4B-AFDD-91C13ADD03E2}"/>
              </a:ext>
            </a:extLst>
          </p:cNvPr>
          <p:cNvSpPr txBox="1"/>
          <p:nvPr/>
        </p:nvSpPr>
        <p:spPr>
          <a:xfrm>
            <a:off x="1685272" y="370106"/>
            <a:ext cx="9703627" cy="4394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POTENCJAŁ RYNKU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31F3452-9A62-994D-91DA-732327CF5E09}"/>
              </a:ext>
            </a:extLst>
          </p:cNvPr>
          <p:cNvSpPr txBox="1"/>
          <p:nvPr/>
        </p:nvSpPr>
        <p:spPr>
          <a:xfrm>
            <a:off x="1685272" y="919132"/>
            <a:ext cx="7889527" cy="31516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3" dirty="0">
                <a:latin typeface="Futura Medium" panose="020B0602020204020303" pitchFamily="34" charset="-79"/>
                <a:cs typeface="Futura Medium" panose="020B0602020204020303" pitchFamily="34" charset="-79"/>
              </a:rPr>
              <a:t>KOBIETY </a:t>
            </a:r>
            <a:r>
              <a:rPr kumimoji="0" lang="en-US" sz="2000" b="0" i="0" u="none" strike="noStrike" kern="1200" cap="none" spc="-3" normalizeH="0" baseline="0" noProof="0" dirty="0">
                <a:ln>
                  <a:noFill/>
                </a:ln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&amp; MĘŻCZYŹNI </a:t>
            </a:r>
            <a:r>
              <a:rPr lang="en-US" sz="2000" spc="-3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 </a:t>
            </a:r>
            <a:r>
              <a:rPr kumimoji="0" lang="en-US" sz="2000" b="0" i="0" u="none" strike="noStrike" kern="1200" cap="none" spc="-3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2020 &amp; PÓŹNIEJ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D7C59740-F21F-4B48-9D80-3D17E2E2AD10}"/>
              </a:ext>
            </a:extLst>
          </p:cNvPr>
          <p:cNvGrpSpPr/>
          <p:nvPr/>
        </p:nvGrpSpPr>
        <p:grpSpPr>
          <a:xfrm>
            <a:off x="1685272" y="2382837"/>
            <a:ext cx="10386930" cy="4308194"/>
            <a:chOff x="-3423" y="1630674"/>
            <a:chExt cx="12075625" cy="5227326"/>
          </a:xfrm>
        </p:grpSpPr>
        <p:pic>
          <p:nvPicPr>
            <p:cNvPr id="16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C12550A-504F-0E41-BB91-9EB2B1F96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23" y="1630674"/>
              <a:ext cx="12075625" cy="5227326"/>
            </a:xfrm>
            <a:prstGeom prst="rect">
              <a:avLst/>
            </a:prstGeom>
          </p:spPr>
        </p:pic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F9EFF984-9CCA-D94D-BE44-836B03FDF8F2}"/>
                </a:ext>
              </a:extLst>
            </p:cNvPr>
            <p:cNvSpPr/>
            <p:nvPr/>
          </p:nvSpPr>
          <p:spPr>
            <a:xfrm>
              <a:off x="9364447" y="3085869"/>
              <a:ext cx="887767" cy="823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26" b="1" i="0" u="none" strike="noStrike" kern="1200" cap="none" spc="0" normalizeH="0" baseline="0" noProof="0" dirty="0">
                  <a:ln>
                    <a:noFill/>
                  </a:ln>
                  <a:solidFill>
                    <a:srgbClr val="3488C7"/>
                  </a:solidFill>
                  <a:effectLst/>
                  <a:uLnTx/>
                  <a:uFillTx/>
                  <a:latin typeface="Futura" panose="00000500000000000000" pitchFamily="50" charset="0"/>
                  <a:ea typeface="+mn-ea"/>
                  <a:cs typeface="+mn-cs"/>
                </a:rPr>
                <a:t>30 K</a:t>
              </a: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0F84A8AA-4D90-DD47-B81F-04A88559C67C}"/>
                </a:ext>
              </a:extLst>
            </p:cNvPr>
            <p:cNvSpPr txBox="1"/>
            <p:nvPr/>
          </p:nvSpPr>
          <p:spPr>
            <a:xfrm>
              <a:off x="8375581" y="4864338"/>
              <a:ext cx="2980462" cy="10082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Wypadanie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włosów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typu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żeńskiego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dotyka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 30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mln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kobiet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32F999FB-8AEC-7649-A285-37A8BDC9371B}"/>
                </a:ext>
              </a:extLst>
            </p:cNvPr>
            <p:cNvSpPr txBox="1"/>
            <p:nvPr/>
          </p:nvSpPr>
          <p:spPr>
            <a:xfrm>
              <a:off x="5695533" y="4830472"/>
              <a:ext cx="2310387" cy="10082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utura Medium" panose="020B0602020204020303" pitchFamily="34" charset="-79"/>
                  <a:cs typeface="Futura Medium" panose="020B0602020204020303" pitchFamily="34" charset="-79"/>
                </a:rPr>
                <a:t>29 </a:t>
              </a:r>
              <a:r>
                <a:rPr lang="en-US" sz="1600" dirty="0" err="1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milionów</a:t>
              </a:r>
              <a:r>
                <a:rPr lang="en-US" sz="1600" dirty="0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mężczyzn</a:t>
              </a:r>
              <a:r>
                <a:rPr lang="en-US" sz="1600" dirty="0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obawia</a:t>
              </a:r>
              <a:r>
                <a:rPr lang="en-US" sz="1600" dirty="0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się</a:t>
              </a:r>
              <a:r>
                <a:rPr lang="en-US" sz="1600" dirty="0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utraty</a:t>
              </a:r>
              <a:r>
                <a:rPr lang="en-US" sz="1600" dirty="0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włosów</a:t>
              </a:r>
              <a:r>
                <a:rPr lang="en-US" sz="1600" dirty="0">
                  <a:solidFill>
                    <a:prstClr val="white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D9C29FA2-0376-B54B-8A7A-7E611AABE306}"/>
                </a:ext>
              </a:extLst>
            </p:cNvPr>
            <p:cNvSpPr/>
            <p:nvPr/>
          </p:nvSpPr>
          <p:spPr>
            <a:xfrm>
              <a:off x="6334833" y="3306984"/>
              <a:ext cx="887767" cy="462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26" b="1" i="0" u="none" strike="noStrike" kern="1200" cap="none" spc="0" normalizeH="0" baseline="0" noProof="0" dirty="0">
                  <a:ln>
                    <a:noFill/>
                  </a:ln>
                  <a:solidFill>
                    <a:srgbClr val="3488C7"/>
                  </a:solidFill>
                  <a:effectLst/>
                  <a:uLnTx/>
                  <a:uFillTx/>
                  <a:latin typeface="Futura" panose="00000500000000000000" pitchFamily="50" charset="0"/>
                  <a:ea typeface="+mn-ea"/>
                  <a:cs typeface="+mn-cs"/>
                </a:rPr>
                <a:t>29M</a:t>
              </a: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68B36E3B-1EA1-4041-9509-B490342F9D6A}"/>
              </a:ext>
            </a:extLst>
          </p:cNvPr>
          <p:cNvGrpSpPr/>
          <p:nvPr/>
        </p:nvGrpSpPr>
        <p:grpSpPr>
          <a:xfrm>
            <a:off x="8892529" y="43460"/>
            <a:ext cx="2924438" cy="2975965"/>
            <a:chOff x="12254226" y="927297"/>
            <a:chExt cx="7393800" cy="8203208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F0E38DC7-85FF-4E44-AA59-A433C983C28D}"/>
                </a:ext>
              </a:extLst>
            </p:cNvPr>
            <p:cNvSpPr/>
            <p:nvPr/>
          </p:nvSpPr>
          <p:spPr>
            <a:xfrm>
              <a:off x="12645796" y="1075672"/>
              <a:ext cx="4825325" cy="481329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3592F6C9-9EF9-954C-8006-0168E881739A}"/>
                </a:ext>
              </a:extLst>
            </p:cNvPr>
            <p:cNvSpPr/>
            <p:nvPr/>
          </p:nvSpPr>
          <p:spPr>
            <a:xfrm>
              <a:off x="14822701" y="4317205"/>
              <a:ext cx="4825325" cy="48133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671F09E5-6506-1B4B-B6E7-CA9750FA5164}"/>
                </a:ext>
              </a:extLst>
            </p:cNvPr>
            <p:cNvSpPr/>
            <p:nvPr/>
          </p:nvSpPr>
          <p:spPr>
            <a:xfrm>
              <a:off x="12254226" y="927297"/>
              <a:ext cx="7388225" cy="7388225"/>
            </a:xfrm>
            <a:custGeom>
              <a:avLst/>
              <a:gdLst/>
              <a:ahLst/>
              <a:cxnLst/>
              <a:rect l="l" t="t" r="r" b="b"/>
              <a:pathLst>
                <a:path w="7388225" h="7388225">
                  <a:moveTo>
                    <a:pt x="7388148" y="0"/>
                  </a:moveTo>
                  <a:lnTo>
                    <a:pt x="0" y="7388148"/>
                  </a:lnTo>
                </a:path>
              </a:pathLst>
            </a:custGeom>
            <a:ln w="159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00005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Obraz 1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1FFB31E1-9E50-4041-AD5B-F5FCEE4284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8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0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663" y="385445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Artwork" r:id="rId4" imgW="140900040" imgH="140536080" progId="Adobe.Illustrator.14">
                  <p:embed/>
                </p:oleObj>
              </mc:Choice>
              <mc:Fallback>
                <p:oleObj name="Artwork" r:id="rId4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663" y="385445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3650" y="260350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0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3650" y="260350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pic>
        <p:nvPicPr>
          <p:cNvPr id="8" name="Picture 3" descr="A picture containing person, man, glasses&#10;&#10;Description automatically generated">
            <a:extLst>
              <a:ext uri="{FF2B5EF4-FFF2-40B4-BE49-F238E27FC236}">
                <a16:creationId xmlns:a16="http://schemas.microsoft.com/office/drawing/2014/main" id="{EA838CE6-CD3A-6B45-8F64-620142FF1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" b="1"/>
          <a:stretch/>
        </p:blipFill>
        <p:spPr>
          <a:xfrm>
            <a:off x="1718458" y="1596319"/>
            <a:ext cx="10331696" cy="4377761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0ACA6095-88E4-6B48-A25A-B7E04EA51DDB}"/>
              </a:ext>
            </a:extLst>
          </p:cNvPr>
          <p:cNvSpPr txBox="1"/>
          <p:nvPr/>
        </p:nvSpPr>
        <p:spPr>
          <a:xfrm>
            <a:off x="1739058" y="1754005"/>
            <a:ext cx="6165422" cy="10071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Największy</a:t>
            </a:r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segment to </a:t>
            </a:r>
            <a:r>
              <a:rPr lang="en-US" sz="2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mężczyźni</a:t>
            </a:r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pomiędzy</a:t>
            </a:r>
            <a:r>
              <a:rPr lang="pl-PL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35–44 r</a:t>
            </a:r>
            <a:r>
              <a:rPr lang="pl-PL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okiem </a:t>
            </a:r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ż</a:t>
            </a:r>
            <a:r>
              <a:rPr lang="pl-PL" sz="2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ycia</a:t>
            </a:r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970DF38-ED66-7343-BE10-E83F141776D9}"/>
              </a:ext>
            </a:extLst>
          </p:cNvPr>
          <p:cNvSpPr txBox="1">
            <a:spLocks/>
          </p:cNvSpPr>
          <p:nvPr/>
        </p:nvSpPr>
        <p:spPr>
          <a:xfrm>
            <a:off x="1573306" y="183081"/>
            <a:ext cx="10241161" cy="99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GRUPA DOCELOWA- MEN </a:t>
            </a:r>
          </a:p>
        </p:txBody>
      </p:sp>
      <p:pic>
        <p:nvPicPr>
          <p:cNvPr id="2" name="Obraz 1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149C5565-6853-4CD4-9FBD-2DE4ED157B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3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8F6B11B-1126-4E0A-A104-C69BB8828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0"/>
            <a:ext cx="12192000" cy="685800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EFFF23F-8CFC-4FF9-8D9A-B169E23E9181}"/>
              </a:ext>
            </a:extLst>
          </p:cNvPr>
          <p:cNvCxnSpPr/>
          <p:nvPr/>
        </p:nvCxnSpPr>
        <p:spPr>
          <a:xfrm>
            <a:off x="1573306" y="188259"/>
            <a:ext cx="0" cy="645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iekt 23">
            <a:extLst>
              <a:ext uri="{FF2B5EF4-FFF2-40B4-BE49-F238E27FC236}">
                <a16:creationId xmlns:a16="http://schemas.microsoft.com/office/drawing/2014/main" id="{424CB887-D125-4034-81A6-83018A4C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663" y="385445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Artwork" r:id="rId4" imgW="140900040" imgH="140536080" progId="Adobe.Illustrator.14">
                  <p:embed/>
                </p:oleObj>
              </mc:Choice>
              <mc:Fallback>
                <p:oleObj name="Artwork" r:id="rId4" imgW="140900040" imgH="140536080" progId="Adobe.Illustrator.14">
                  <p:embed/>
                  <p:pic>
                    <p:nvPicPr>
                      <p:cNvPr id="24" name="Obiekt 23">
                        <a:extLst>
                          <a:ext uri="{FF2B5EF4-FFF2-40B4-BE49-F238E27FC236}">
                            <a16:creationId xmlns:a16="http://schemas.microsoft.com/office/drawing/2014/main" id="{424CB887-D125-4034-81A6-83018A4C5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663" y="385445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>
            <a:extLst>
              <a:ext uri="{FF2B5EF4-FFF2-40B4-BE49-F238E27FC236}">
                <a16:creationId xmlns:a16="http://schemas.microsoft.com/office/drawing/2014/main" id="{95AD2D0F-E119-4164-9421-BF12D7973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3650" y="2603500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Artwork" r:id="rId6" imgW="140900040" imgH="140536080" progId="Adobe.Illustrator.14">
                  <p:embed/>
                </p:oleObj>
              </mc:Choice>
              <mc:Fallback>
                <p:oleObj name="Artwork" r:id="rId6" imgW="140900040" imgH="140536080" progId="Adobe.Illustrator.14">
                  <p:embed/>
                  <p:pic>
                    <p:nvPicPr>
                      <p:cNvPr id="25" name="Obiekt 24">
                        <a:extLst>
                          <a:ext uri="{FF2B5EF4-FFF2-40B4-BE49-F238E27FC236}">
                            <a16:creationId xmlns:a16="http://schemas.microsoft.com/office/drawing/2014/main" id="{95AD2D0F-E119-4164-9421-BF12D7973A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3650" y="2603500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15FF594-02C5-4AFD-B581-D7D9DA99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" y="188259"/>
            <a:ext cx="1297121" cy="673579"/>
          </a:xfrm>
          <a:prstGeom prst="rect">
            <a:avLst/>
          </a:prstGeom>
        </p:spPr>
      </p:pic>
      <p:pic>
        <p:nvPicPr>
          <p:cNvPr id="8" name="Picture 2" descr="×ª××¦××ª ×ª××× × ×¢×××¨ âªworld map in greyâ¬â">
            <a:extLst>
              <a:ext uri="{FF2B5EF4-FFF2-40B4-BE49-F238E27FC236}">
                <a16:creationId xmlns:a16="http://schemas.microsoft.com/office/drawing/2014/main" id="{CCDC0DD7-31F6-1C45-93DD-4D7308E3E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8166" y="1590846"/>
            <a:ext cx="9264407" cy="494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30" descr="Pin">
            <a:extLst>
              <a:ext uri="{FF2B5EF4-FFF2-40B4-BE49-F238E27FC236}">
                <a16:creationId xmlns:a16="http://schemas.microsoft.com/office/drawing/2014/main" id="{201F2807-B2E9-694C-A2BD-7B7D9476D1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2257" y="3667854"/>
            <a:ext cx="46418" cy="46418"/>
          </a:xfrm>
          <a:prstGeom prst="rect">
            <a:avLst/>
          </a:prstGeom>
        </p:spPr>
      </p:pic>
      <p:cxnSp>
        <p:nvCxnSpPr>
          <p:cNvPr id="13" name="Straight Connector 52">
            <a:extLst>
              <a:ext uri="{FF2B5EF4-FFF2-40B4-BE49-F238E27FC236}">
                <a16:creationId xmlns:a16="http://schemas.microsoft.com/office/drawing/2014/main" id="{C211A89E-0E9F-F343-81F8-5764DE08B8BC}"/>
              </a:ext>
            </a:extLst>
          </p:cNvPr>
          <p:cNvCxnSpPr>
            <a:cxnSpLocks/>
          </p:cNvCxnSpPr>
          <p:nvPr/>
        </p:nvCxnSpPr>
        <p:spPr>
          <a:xfrm>
            <a:off x="11295971" y="1605594"/>
            <a:ext cx="0" cy="4917313"/>
          </a:xfrm>
          <a:prstGeom prst="line">
            <a:avLst/>
          </a:prstGeom>
          <a:noFill/>
          <a:ln w="25400" cap="flat">
            <a:solidFill>
              <a:srgbClr val="004D7B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53">
            <a:extLst>
              <a:ext uri="{FF2B5EF4-FFF2-40B4-BE49-F238E27FC236}">
                <a16:creationId xmlns:a16="http://schemas.microsoft.com/office/drawing/2014/main" id="{B96BD7EC-93D2-C84F-9B26-59F6FCECAA16}"/>
              </a:ext>
            </a:extLst>
          </p:cNvPr>
          <p:cNvCxnSpPr>
            <a:cxnSpLocks/>
          </p:cNvCxnSpPr>
          <p:nvPr/>
        </p:nvCxnSpPr>
        <p:spPr>
          <a:xfrm flipH="1">
            <a:off x="1732257" y="1590846"/>
            <a:ext cx="69284" cy="4932061"/>
          </a:xfrm>
          <a:prstGeom prst="line">
            <a:avLst/>
          </a:prstGeom>
          <a:noFill/>
          <a:ln w="25400" cap="flat">
            <a:solidFill>
              <a:srgbClr val="004D7B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54">
            <a:extLst>
              <a:ext uri="{FF2B5EF4-FFF2-40B4-BE49-F238E27FC236}">
                <a16:creationId xmlns:a16="http://schemas.microsoft.com/office/drawing/2014/main" id="{A2AFDC22-65E3-2D40-A8CB-3E4F6F5E52C9}"/>
              </a:ext>
            </a:extLst>
          </p:cNvPr>
          <p:cNvCxnSpPr>
            <a:cxnSpLocks/>
          </p:cNvCxnSpPr>
          <p:nvPr/>
        </p:nvCxnSpPr>
        <p:spPr>
          <a:xfrm flipH="1">
            <a:off x="1732259" y="6522907"/>
            <a:ext cx="9563712" cy="43259"/>
          </a:xfrm>
          <a:prstGeom prst="line">
            <a:avLst/>
          </a:prstGeom>
          <a:noFill/>
          <a:ln w="25400" cap="flat">
            <a:solidFill>
              <a:srgbClr val="004D7B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50273E5D-A1CC-454E-BEEF-65A7A15D4597}"/>
              </a:ext>
            </a:extLst>
          </p:cNvPr>
          <p:cNvSpPr txBox="1"/>
          <p:nvPr/>
        </p:nvSpPr>
        <p:spPr>
          <a:xfrm>
            <a:off x="7381981" y="6206968"/>
            <a:ext cx="4146499" cy="400110"/>
          </a:xfrm>
          <a:prstGeom prst="rect">
            <a:avLst/>
          </a:prstGeom>
          <a:solidFill>
            <a:schemeClr val="bg1"/>
          </a:solidFill>
          <a:ln w="50800">
            <a:solidFill>
              <a:srgbClr val="004D7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EDF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322 </a:t>
            </a:r>
            <a:r>
              <a:rPr lang="en-US" sz="2000" dirty="0" err="1">
                <a:solidFill>
                  <a:prstClr val="black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zainstalowanych</a:t>
            </a:r>
            <a:r>
              <a:rPr lang="en-US" sz="2000" dirty="0">
                <a:solidFill>
                  <a:prstClr val="black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urządzeń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Century Gothic" panose="020B0502020202020204" pitchFamily="34" charset="-128"/>
              <a:cs typeface="Futura Medium" panose="020B0602020204020303" pitchFamily="34" charset="-79"/>
            </a:endParaRP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30C6CF0B-D325-474F-A8D7-650872D71FF2}"/>
              </a:ext>
            </a:extLst>
          </p:cNvPr>
          <p:cNvSpPr txBox="1"/>
          <p:nvPr/>
        </p:nvSpPr>
        <p:spPr>
          <a:xfrm>
            <a:off x="9434105" y="3931815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EDF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71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APAC</a:t>
            </a:r>
          </a:p>
        </p:txBody>
      </p:sp>
      <p:sp>
        <p:nvSpPr>
          <p:cNvPr id="19" name="TextBox 43">
            <a:extLst>
              <a:ext uri="{FF2B5EF4-FFF2-40B4-BE49-F238E27FC236}">
                <a16:creationId xmlns:a16="http://schemas.microsoft.com/office/drawing/2014/main" id="{A4303677-02E8-AC49-B6DE-0D1C3FB61DA8}"/>
              </a:ext>
            </a:extLst>
          </p:cNvPr>
          <p:cNvSpPr txBox="1"/>
          <p:nvPr/>
        </p:nvSpPr>
        <p:spPr>
          <a:xfrm>
            <a:off x="6159009" y="2632075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EDF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68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EMEA</a:t>
            </a: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1A13C10B-F0A5-1544-A9E4-9FF0F9FFF961}"/>
              </a:ext>
            </a:extLst>
          </p:cNvPr>
          <p:cNvSpPr txBox="1"/>
          <p:nvPr/>
        </p:nvSpPr>
        <p:spPr>
          <a:xfrm>
            <a:off x="3805103" y="4694502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EDF"/>
                </a:solidFill>
                <a:effectLst/>
                <a:uLnTx/>
                <a:uFillTx/>
                <a:latin typeface="Futura" panose="00000500000000000000" pitchFamily="50" charset="0"/>
                <a:ea typeface="Century Gothic" panose="020B0502020202020204" pitchFamily="34" charset="-128"/>
                <a:cs typeface="+mn-cs"/>
              </a:rPr>
              <a:t>31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0000500000000000000" pitchFamily="50" charset="0"/>
                <a:ea typeface="Century Gothic" panose="020B0502020202020204" pitchFamily="34" charset="-128"/>
                <a:cs typeface="+mn-cs"/>
              </a:rPr>
              <a:t>LATAM</a:t>
            </a:r>
          </a:p>
        </p:txBody>
      </p:sp>
      <p:sp>
        <p:nvSpPr>
          <p:cNvPr id="22" name="TextBox 45">
            <a:extLst>
              <a:ext uri="{FF2B5EF4-FFF2-40B4-BE49-F238E27FC236}">
                <a16:creationId xmlns:a16="http://schemas.microsoft.com/office/drawing/2014/main" id="{772C1A4B-9D47-9549-9D19-FAF71FACDAC4}"/>
              </a:ext>
            </a:extLst>
          </p:cNvPr>
          <p:cNvSpPr txBox="1"/>
          <p:nvPr/>
        </p:nvSpPr>
        <p:spPr>
          <a:xfrm>
            <a:off x="2261257" y="2060431"/>
            <a:ext cx="3669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EDF"/>
                </a:solidFill>
                <a:effectLst/>
                <a:uLnTx/>
                <a:uFillTx/>
                <a:latin typeface="Futura" panose="00000500000000000000" pitchFamily="50" charset="0"/>
                <a:ea typeface="Century Gothic" panose="020B0502020202020204" pitchFamily="34" charset="-128"/>
                <a:cs typeface="+mn-cs"/>
              </a:rPr>
              <a:t>153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0000500000000000000" pitchFamily="50" charset="0"/>
                <a:ea typeface="Century Gothic" panose="020B0502020202020204" pitchFamily="34" charset="-128"/>
                <a:cs typeface="+mn-cs"/>
              </a:rPr>
              <a:t>NORTH AMERICA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C71C08B-DB7A-A545-9538-044DB177FA57}"/>
              </a:ext>
            </a:extLst>
          </p:cNvPr>
          <p:cNvSpPr/>
          <p:nvPr/>
        </p:nvSpPr>
        <p:spPr>
          <a:xfrm>
            <a:off x="1974801" y="256149"/>
            <a:ext cx="45902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POTENCJAŁ RYNKU </a:t>
            </a:r>
          </a:p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Zainstalowane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systemy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Century Gothic" panose="020B0502020202020204" pitchFamily="34" charset="-128"/>
                <a:cs typeface="Futura Medium" panose="020B0602020204020303" pitchFamily="34" charset="-79"/>
              </a:rPr>
              <a:t> </a:t>
            </a:r>
            <a:endParaRPr lang="en-IL" sz="3200" dirty="0">
              <a:solidFill>
                <a:schemeClr val="accent1">
                  <a:lumMod val="75000"/>
                </a:schemeClr>
              </a:solidFill>
              <a:latin typeface="Futura Medium" panose="020B0602020204020303" pitchFamily="34" charset="-79"/>
              <a:ea typeface="Century Gothic" panose="020B0502020202020204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28" name="Straight Connector 54">
            <a:extLst>
              <a:ext uri="{FF2B5EF4-FFF2-40B4-BE49-F238E27FC236}">
                <a16:creationId xmlns:a16="http://schemas.microsoft.com/office/drawing/2014/main" id="{EAC9882D-CAF0-8944-85C7-69FD567C088B}"/>
              </a:ext>
            </a:extLst>
          </p:cNvPr>
          <p:cNvCxnSpPr>
            <a:cxnSpLocks/>
          </p:cNvCxnSpPr>
          <p:nvPr/>
        </p:nvCxnSpPr>
        <p:spPr>
          <a:xfrm flipH="1">
            <a:off x="1783316" y="1562335"/>
            <a:ext cx="9512655" cy="39521"/>
          </a:xfrm>
          <a:prstGeom prst="line">
            <a:avLst/>
          </a:prstGeom>
          <a:noFill/>
          <a:ln w="25400" cap="flat">
            <a:solidFill>
              <a:srgbClr val="004D7B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Obraz 1" descr="Obraz zawierający ciemny, jasne, zegar&#10;&#10;Opis wygenerowany automatycznie">
            <a:extLst>
              <a:ext uri="{FF2B5EF4-FFF2-40B4-BE49-F238E27FC236}">
                <a16:creationId xmlns:a16="http://schemas.microsoft.com/office/drawing/2014/main" id="{4C53B528-9460-408C-9E24-A000D883D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" y="6212646"/>
            <a:ext cx="1415685" cy="4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65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331</Words>
  <Application>Microsoft Macintosh PowerPoint</Application>
  <PresentationFormat>Panoramiczny</PresentationFormat>
  <Paragraphs>53</Paragraphs>
  <Slides>8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Futura</vt:lpstr>
      <vt:lpstr>Futura Medium</vt:lpstr>
      <vt:lpstr>Motyw pakietu Office</vt:lpstr>
      <vt:lpstr>Artwork</vt:lpstr>
      <vt:lpstr>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Beata Pieronek</dc:creator>
  <cp:lastModifiedBy>BOK BOK</cp:lastModifiedBy>
  <cp:revision>129</cp:revision>
  <dcterms:created xsi:type="dcterms:W3CDTF">2019-03-16T19:09:11Z</dcterms:created>
  <dcterms:modified xsi:type="dcterms:W3CDTF">2020-10-06T19:54:20Z</dcterms:modified>
</cp:coreProperties>
</file>