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4"/>
    <p:sldMasterId id="2147483657" r:id="rId5"/>
    <p:sldMasterId id="2147483666" r:id="rId6"/>
  </p:sldMasterIdLst>
  <p:notesMasterIdLst>
    <p:notesMasterId r:id="rId28"/>
  </p:notesMasterIdLst>
  <p:sldIdLst>
    <p:sldId id="352" r:id="rId7"/>
    <p:sldId id="353" r:id="rId8"/>
    <p:sldId id="278" r:id="rId9"/>
    <p:sldId id="275" r:id="rId10"/>
    <p:sldId id="267" r:id="rId11"/>
    <p:sldId id="260" r:id="rId12"/>
    <p:sldId id="271" r:id="rId13"/>
    <p:sldId id="258" r:id="rId14"/>
    <p:sldId id="262" r:id="rId15"/>
    <p:sldId id="261" r:id="rId16"/>
    <p:sldId id="281" r:id="rId17"/>
    <p:sldId id="277" r:id="rId18"/>
    <p:sldId id="273" r:id="rId19"/>
    <p:sldId id="263" r:id="rId20"/>
    <p:sldId id="268" r:id="rId21"/>
    <p:sldId id="282" r:id="rId22"/>
    <p:sldId id="283" r:id="rId23"/>
    <p:sldId id="264" r:id="rId24"/>
    <p:sldId id="265" r:id="rId25"/>
    <p:sldId id="274" r:id="rId26"/>
    <p:sldId id="350" r:id="rId27"/>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134" autoAdjust="0"/>
  </p:normalViewPr>
  <p:slideViewPr>
    <p:cSldViewPr snapToGrid="0">
      <p:cViewPr varScale="1">
        <p:scale>
          <a:sx n="83" d="100"/>
          <a:sy n="83" d="100"/>
        </p:scale>
        <p:origin x="588" y="1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Bulbs Appear Stripped</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Incomplete Dissection</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D4AD3922-0DF6-46F7-A093-2685696B297E}">
      <dgm:prSet custT="1"/>
      <dgm:spPr/>
      <dgm:t>
        <a:bodyPr/>
        <a:lstStyle/>
        <a:p>
          <a:r>
            <a:rPr lang="en-US" sz="1700" dirty="0">
              <a:solidFill>
                <a:srgbClr val="646464"/>
              </a:solidFill>
            </a:rPr>
            <a:t>No Protective Root Sheath</a:t>
          </a:r>
        </a:p>
      </dgm:t>
    </dgm:pt>
    <dgm:pt modelId="{038CEE45-33AA-45E4-A600-96D52791900E}" type="parTrans" cxnId="{900EC181-1090-4455-959D-8D87D1CDA5F7}">
      <dgm:prSet/>
      <dgm:spPr/>
      <dgm:t>
        <a:bodyPr/>
        <a:lstStyle/>
        <a:p>
          <a:endParaRPr lang="en-US"/>
        </a:p>
      </dgm:t>
    </dgm:pt>
    <dgm:pt modelId="{D11B866A-E77D-415A-9B64-34D1E58CDB22}" type="sibTrans" cxnId="{900EC181-1090-4455-959D-8D87D1CDA5F7}">
      <dgm:prSet/>
      <dgm:spPr/>
      <dgm:t>
        <a:bodyPr/>
        <a:lstStyle/>
        <a:p>
          <a:endParaRPr lang="en-US"/>
        </a:p>
      </dgm:t>
    </dgm:pt>
    <dgm:pt modelId="{A9022C0C-EB28-4C44-AE7E-0FC4A38822E3}">
      <dgm:prSet custT="1"/>
      <dgm:spPr/>
      <dgm:t>
        <a:bodyPr/>
        <a:lstStyle/>
        <a:p>
          <a:r>
            <a:rPr lang="en-US" sz="1700" dirty="0">
              <a:solidFill>
                <a:srgbClr val="646464"/>
              </a:solidFill>
            </a:rPr>
            <a:t>Extraction Technique</a:t>
          </a:r>
        </a:p>
      </dgm:t>
    </dgm:pt>
    <dgm:pt modelId="{3C759133-0566-4A0D-B4EB-B39779638FC1}" type="parTrans" cxnId="{67F0F0A0-23D6-453A-952D-69476729A822}">
      <dgm:prSet/>
      <dgm:spPr/>
      <dgm:t>
        <a:bodyPr/>
        <a:lstStyle/>
        <a:p>
          <a:endParaRPr lang="en-US"/>
        </a:p>
      </dgm:t>
    </dgm:pt>
    <dgm:pt modelId="{5BF3AD15-48FF-4704-8E9D-3F3E82F729C7}" type="sibTrans" cxnId="{67F0F0A0-23D6-453A-952D-69476729A822}">
      <dgm:prSet/>
      <dgm:spPr/>
      <dgm:t>
        <a:bodyPr/>
        <a:lstStyle/>
        <a:p>
          <a:endParaRPr lang="en-US"/>
        </a:p>
      </dgm:t>
    </dgm:pt>
    <dgm:pt modelId="{2627F5AF-8A44-404E-AC7F-2CCF6653C628}">
      <dgm:prSet custT="1"/>
      <dgm:spPr/>
      <dgm:t>
        <a:bodyPr/>
        <a:lstStyle/>
        <a:p>
          <a:r>
            <a:rPr lang="en-US" sz="1700" dirty="0">
              <a:solidFill>
                <a:srgbClr val="646464"/>
              </a:solidFill>
            </a:rPr>
            <a:t>Needle &amp; Punch Size</a:t>
          </a:r>
        </a:p>
      </dgm:t>
    </dgm:pt>
    <dgm:pt modelId="{F060AF75-75CD-492E-A223-D8D9E84B772C}" type="parTrans" cxnId="{9CA8D70B-7675-4B0F-8A79-BE5D1A00D067}">
      <dgm:prSet/>
      <dgm:spPr/>
      <dgm:t>
        <a:bodyPr/>
        <a:lstStyle/>
        <a:p>
          <a:endParaRPr lang="en-US"/>
        </a:p>
      </dgm:t>
    </dgm:pt>
    <dgm:pt modelId="{1901B5C7-90E5-44F4-A3E7-5059C6C6853C}" type="sibTrans" cxnId="{9CA8D70B-7675-4B0F-8A79-BE5D1A00D067}">
      <dgm:prSet/>
      <dgm:spPr/>
      <dgm:t>
        <a:bodyPr/>
        <a:lstStyle/>
        <a:p>
          <a:endParaRPr lang="en-US"/>
        </a:p>
      </dgm:t>
    </dgm:pt>
    <dgm:pt modelId="{5DE616D6-86A3-4FFB-9B94-CAB4A25FA9FF}">
      <dgm:prSet custT="1"/>
      <dgm:spPr/>
      <dgm:t>
        <a:bodyPr/>
        <a:lstStyle/>
        <a:p>
          <a:r>
            <a:rPr lang="en-US" sz="1700" dirty="0">
              <a:solidFill>
                <a:srgbClr val="646464"/>
              </a:solidFill>
            </a:rPr>
            <a:t>Ensure use of 2-Hand Extraction Technique</a:t>
          </a:r>
        </a:p>
      </dgm:t>
    </dgm:pt>
    <dgm:pt modelId="{51B1337D-6CF4-4B4B-AD71-E42911C7D081}" type="parTrans" cxnId="{2B5FA05D-E8E5-4D04-930A-3CEB5ADEF3A9}">
      <dgm:prSet/>
      <dgm:spPr/>
      <dgm:t>
        <a:bodyPr/>
        <a:lstStyle/>
        <a:p>
          <a:endParaRPr lang="en-US"/>
        </a:p>
      </dgm:t>
    </dgm:pt>
    <dgm:pt modelId="{3FE8D881-7E47-46AC-B40C-BEB69EADAD74}" type="sibTrans" cxnId="{2B5FA05D-E8E5-4D04-930A-3CEB5ADEF3A9}">
      <dgm:prSet/>
      <dgm:spPr/>
      <dgm:t>
        <a:bodyPr/>
        <a:lstStyle/>
        <a:p>
          <a:endParaRPr lang="en-US"/>
        </a:p>
      </dgm:t>
    </dgm:pt>
    <dgm:pt modelId="{C435566D-D538-4D85-81B4-72F3D06BF0DF}">
      <dgm:prSet custT="1"/>
      <dgm:spPr/>
      <dgm:t>
        <a:bodyPr/>
        <a:lstStyle/>
        <a:p>
          <a:r>
            <a:rPr lang="en-US" sz="1700" dirty="0">
              <a:solidFill>
                <a:srgbClr val="646464"/>
              </a:solidFill>
            </a:rPr>
            <a:t>Increase CD if Dissection is Incomplete</a:t>
          </a:r>
        </a:p>
      </dgm:t>
    </dgm:pt>
    <dgm:pt modelId="{76D3BE08-24D3-4979-BF6C-8B56E99E10C6}" type="parTrans" cxnId="{85EAA7A0-A40D-452A-902F-2DDC18383668}">
      <dgm:prSet/>
      <dgm:spPr/>
      <dgm:t>
        <a:bodyPr/>
        <a:lstStyle/>
        <a:p>
          <a:endParaRPr lang="en-US"/>
        </a:p>
      </dgm:t>
    </dgm:pt>
    <dgm:pt modelId="{25370A4A-DE1E-4E29-81F7-D263AF9D5716}" type="sibTrans" cxnId="{85EAA7A0-A40D-452A-902F-2DDC18383668}">
      <dgm:prSet/>
      <dgm:spPr/>
      <dgm:t>
        <a:bodyPr/>
        <a:lstStyle/>
        <a:p>
          <a:endParaRPr lang="en-US"/>
        </a:p>
      </dgm:t>
    </dgm:pt>
    <dgm:pt modelId="{BDE512B6-54A0-4B31-8523-C05A061A08B2}">
      <dgm:prSet custT="1"/>
      <dgm:spPr/>
      <dgm:t>
        <a:bodyPr/>
        <a:lstStyle/>
        <a:p>
          <a:r>
            <a:rPr lang="en-US" sz="1700" dirty="0">
              <a:solidFill>
                <a:srgbClr val="646464"/>
              </a:solidFill>
            </a:rPr>
            <a:t>Increase ND to Increase Tissue at the Bottom</a:t>
          </a:r>
        </a:p>
      </dgm:t>
    </dgm:pt>
    <dgm:pt modelId="{CEBD47D7-629D-4B95-816D-090C2566E98A}" type="parTrans" cxnId="{943D05E5-185A-46C5-A039-CD2E20665A79}">
      <dgm:prSet/>
      <dgm:spPr/>
      <dgm:t>
        <a:bodyPr/>
        <a:lstStyle/>
        <a:p>
          <a:endParaRPr lang="en-US"/>
        </a:p>
      </dgm:t>
    </dgm:pt>
    <dgm:pt modelId="{CC8669D4-7B2A-4537-A9C7-E4B01C8327F2}" type="sibTrans" cxnId="{943D05E5-185A-46C5-A039-CD2E20665A79}">
      <dgm:prSet/>
      <dgm:spPr/>
      <dgm:t>
        <a:bodyPr/>
        <a:lstStyle/>
        <a:p>
          <a:endParaRPr lang="en-US"/>
        </a:p>
      </dgm:t>
    </dgm:pt>
    <dgm:pt modelId="{0D11EB41-5BE2-49F4-B656-6C45EB8109A2}">
      <dgm:prSet custT="1"/>
      <dgm:spPr/>
      <dgm:t>
        <a:bodyPr/>
        <a:lstStyle/>
        <a:p>
          <a:r>
            <a:rPr lang="en-US" sz="1700" dirty="0">
              <a:solidFill>
                <a:srgbClr val="646464"/>
              </a:solidFill>
            </a:rPr>
            <a:t>If Using a Smaller Needle/Punch Size and More Tissue is Desired, Consider Using a Larger Size Needle/Punch</a:t>
          </a:r>
        </a:p>
      </dgm:t>
    </dgm:pt>
    <dgm:pt modelId="{80A623DB-7EA8-4A15-B90A-6169FEA98DE1}" type="parTrans" cxnId="{845AD8B4-038A-4ABB-A1EE-7DABEABB3305}">
      <dgm:prSet/>
      <dgm:spPr/>
      <dgm:t>
        <a:bodyPr/>
        <a:lstStyle/>
        <a:p>
          <a:endParaRPr lang="en-US"/>
        </a:p>
      </dgm:t>
    </dgm:pt>
    <dgm:pt modelId="{A97BDF3F-B6AC-4995-A899-05DD2BA2755B}" type="sibTrans" cxnId="{845AD8B4-038A-4ABB-A1EE-7DABEABB3305}">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9CA8D70B-7675-4B0F-8A79-BE5D1A00D067}" srcId="{2A919DE5-EF94-4A73-9C01-7D5A60B04057}" destId="{2627F5AF-8A44-404E-AC7F-2CCF6653C628}" srcOrd="2" destOrd="0" parTransId="{F060AF75-75CD-492E-A223-D8D9E84B772C}" sibTransId="{1901B5C7-90E5-44F4-A3E7-5059C6C6853C}"/>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ED641B29-1B7C-48B0-AA4B-D9A99DEC170F}" type="presOf" srcId="{1F6885AA-BC10-423B-B631-AE00AB6DBF84}" destId="{B451A255-3982-4CDE-BAD7-01C4AA4D825F}" srcOrd="1" destOrd="0" presId="urn:microsoft.com/office/officeart/2005/8/layout/list1"/>
    <dgm:cxn modelId="{2B5FA05D-E8E5-4D04-930A-3CEB5ADEF3A9}" srcId="{1E4E596C-8802-4BA9-96B2-251761E258F6}" destId="{5DE616D6-86A3-4FFB-9B94-CAB4A25FA9FF}" srcOrd="2" destOrd="0" parTransId="{51B1337D-6CF4-4B4B-AD71-E42911C7D081}" sibTransId="{3FE8D881-7E47-46AC-B40C-BEB69EADAD74}"/>
    <dgm:cxn modelId="{C8815162-332D-43CC-9F87-6C326885D988}" type="presOf" srcId="{D4AD3922-0DF6-46F7-A093-2685696B297E}" destId="{9AE845B5-C19D-4BE0-BDA1-10CEF403FE6D}" srcOrd="0" destOrd="1"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3E54174-4311-406B-913D-F800C71A13CC}" type="presOf" srcId="{5DE616D6-86A3-4FFB-9B94-CAB4A25FA9FF}" destId="{219A0FB9-3FA3-4FDF-9870-5D98EEE5F57A}" srcOrd="0" destOrd="2" presId="urn:microsoft.com/office/officeart/2005/8/layout/list1"/>
    <dgm:cxn modelId="{900EC181-1090-4455-959D-8D87D1CDA5F7}" srcId="{1F6885AA-BC10-423B-B631-AE00AB6DBF84}" destId="{D4AD3922-0DF6-46F7-A093-2685696B297E}" srcOrd="1" destOrd="0" parTransId="{038CEE45-33AA-45E4-A600-96D52791900E}" sibTransId="{D11B866A-E77D-415A-9B64-34D1E58CDB22}"/>
    <dgm:cxn modelId="{20D1B695-E585-43A2-9D1C-D33960B79F5C}" type="presOf" srcId="{2A919DE5-EF94-4A73-9C01-7D5A60B04057}" destId="{AC797036-C288-4E9D-A5A9-BFC33F0F1D53}" srcOrd="1"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85EAA7A0-A40D-452A-902F-2DDC18383668}" srcId="{1E4E596C-8802-4BA9-96B2-251761E258F6}" destId="{C435566D-D538-4D85-81B4-72F3D06BF0DF}" srcOrd="0" destOrd="0" parTransId="{76D3BE08-24D3-4979-BF6C-8B56E99E10C6}" sibTransId="{25370A4A-DE1E-4E29-81F7-D263AF9D5716}"/>
    <dgm:cxn modelId="{67F0F0A0-23D6-453A-952D-69476729A822}" srcId="{2A919DE5-EF94-4A73-9C01-7D5A60B04057}" destId="{A9022C0C-EB28-4C44-AE7E-0FC4A38822E3}" srcOrd="1" destOrd="0" parTransId="{3C759133-0566-4A0D-B4EB-B39779638FC1}" sibTransId="{5BF3AD15-48FF-4704-8E9D-3F3E82F729C7}"/>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845AD8B4-038A-4ABB-A1EE-7DABEABB3305}" srcId="{1E4E596C-8802-4BA9-96B2-251761E258F6}" destId="{0D11EB41-5BE2-49F4-B656-6C45EB8109A2}" srcOrd="3" destOrd="0" parTransId="{80A623DB-7EA8-4A15-B90A-6169FEA98DE1}" sibTransId="{A97BDF3F-B6AC-4995-A899-05DD2BA2755B}"/>
    <dgm:cxn modelId="{A283F3B7-2D04-4028-836C-C6D616B75176}" type="presOf" srcId="{C435566D-D538-4D85-81B4-72F3D06BF0DF}" destId="{219A0FB9-3FA3-4FDF-9870-5D98EEE5F57A}" srcOrd="0" destOrd="0" presId="urn:microsoft.com/office/officeart/2005/8/layout/list1"/>
    <dgm:cxn modelId="{C13A57C2-954D-4263-8DA9-34641451A4E4}" type="presOf" srcId="{A9022C0C-EB28-4C44-AE7E-0FC4A38822E3}" destId="{472F62CC-5514-4259-A562-6CB1985B65FF}" srcOrd="0" destOrd="1" presId="urn:microsoft.com/office/officeart/2005/8/layout/list1"/>
    <dgm:cxn modelId="{85E182C8-281D-4B03-A6F9-CD9D08F66105}" type="presOf" srcId="{2627F5AF-8A44-404E-AC7F-2CCF6653C628}" destId="{472F62CC-5514-4259-A562-6CB1985B65FF}" srcOrd="0" destOrd="2" presId="urn:microsoft.com/office/officeart/2005/8/layout/list1"/>
    <dgm:cxn modelId="{EA39D2DD-5757-4FA0-8857-D2EF38AC901C}" type="presOf" srcId="{CB4990F4-66DB-43B1-839A-A6720F149DA6}" destId="{7A4BC4AF-026D-44E4-B933-68F8EA07A34A}" srcOrd="0" destOrd="0" presId="urn:microsoft.com/office/officeart/2005/8/layout/list1"/>
    <dgm:cxn modelId="{943D05E5-185A-46C5-A039-CD2E20665A79}" srcId="{1E4E596C-8802-4BA9-96B2-251761E258F6}" destId="{BDE512B6-54A0-4B31-8523-C05A061A08B2}" srcOrd="1" destOrd="0" parTransId="{CEBD47D7-629D-4B95-816D-090C2566E98A}" sibTransId="{CC8669D4-7B2A-4537-A9C7-E4B01C8327F2}"/>
    <dgm:cxn modelId="{ECA096ED-DB98-45B9-A66C-85D87B23DE35}" type="presOf" srcId="{0D11EB41-5BE2-49F4-B656-6C45EB8109A2}" destId="{219A0FB9-3FA3-4FDF-9870-5D98EEE5F57A}" srcOrd="0" destOrd="3" presId="urn:microsoft.com/office/officeart/2005/8/layout/list1"/>
    <dgm:cxn modelId="{02492EEE-2E2F-41C5-B6DC-E9D13FBA2473}" type="presOf" srcId="{C5F43724-11C9-4AFC-83A1-D1DA8BE2057B}" destId="{9AE845B5-C19D-4BE0-BDA1-10CEF403FE6D}" srcOrd="0" destOrd="0" presId="urn:microsoft.com/office/officeart/2005/8/layout/list1"/>
    <dgm:cxn modelId="{75BE36F2-F324-41A6-A8A6-5359CC6C3226}" type="presOf" srcId="{BDE512B6-54A0-4B31-8523-C05A061A08B2}" destId="{219A0FB9-3FA3-4FDF-9870-5D98EEE5F57A}" srcOrd="0" destOrd="1"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Damage to the Lower Portion of the Graft</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Deep CD</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Decrease the CD</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8AE39AB7-0577-4367-AB42-8AC571C3E503}">
      <dgm:prSet custT="1"/>
      <dgm:spPr/>
      <dgm:t>
        <a:bodyPr/>
        <a:lstStyle/>
        <a:p>
          <a:r>
            <a:rPr lang="en-US" sz="1700" dirty="0">
              <a:solidFill>
                <a:srgbClr val="646464"/>
              </a:solidFill>
            </a:rPr>
            <a:t>Crushed, Spun or Bent</a:t>
          </a:r>
        </a:p>
      </dgm:t>
    </dgm:pt>
    <dgm:pt modelId="{D287AD55-13C1-4D1E-84FE-EB8EC51ADAAC}" type="parTrans" cxnId="{52FE3B52-1CB1-48BC-BC27-1C8A976DA2AA}">
      <dgm:prSet/>
      <dgm:spPr/>
      <dgm:t>
        <a:bodyPr/>
        <a:lstStyle/>
        <a:p>
          <a:endParaRPr lang="en-US"/>
        </a:p>
      </dgm:t>
    </dgm:pt>
    <dgm:pt modelId="{60482B8C-4105-46CB-ACA6-68D07ACE498F}" type="sibTrans" cxnId="{52FE3B52-1CB1-48BC-BC27-1C8A976DA2AA}">
      <dgm:prSet/>
      <dgm:spPr/>
      <dgm:t>
        <a:bodyPr/>
        <a:lstStyle/>
        <a:p>
          <a:endParaRPr lang="en-US"/>
        </a:p>
      </dgm:t>
    </dgm:pt>
    <dgm:pt modelId="{6C132E86-2378-4C74-977C-FFECBED8998F}">
      <dgm:prSet custT="1"/>
      <dgm:spPr/>
      <dgm:t>
        <a:bodyPr/>
        <a:lstStyle/>
        <a:p>
          <a:r>
            <a:rPr lang="en-US" sz="1700" dirty="0">
              <a:solidFill>
                <a:srgbClr val="646464"/>
              </a:solidFill>
            </a:rPr>
            <a:t>Ensure that the Skin Tensioner is Applied Properly and Reapply if Necessary </a:t>
          </a:r>
        </a:p>
      </dgm:t>
    </dgm:pt>
    <dgm:pt modelId="{4EE1C25A-0067-4ED8-9705-B587015D3590}" type="parTrans" cxnId="{D5E5ECA8-5D73-4B7D-93F1-0B6F48B4D1F7}">
      <dgm:prSet/>
      <dgm:spPr/>
      <dgm:t>
        <a:bodyPr/>
        <a:lstStyle/>
        <a:p>
          <a:endParaRPr lang="en-US"/>
        </a:p>
      </dgm:t>
    </dgm:pt>
    <dgm:pt modelId="{D70BE98F-CF46-40BE-ADCF-2967A779AC54}" type="sibTrans" cxnId="{D5E5ECA8-5D73-4B7D-93F1-0B6F48B4D1F7}">
      <dgm:prSet/>
      <dgm:spPr/>
      <dgm:t>
        <a:bodyPr/>
        <a:lstStyle/>
        <a:p>
          <a:endParaRPr lang="en-US"/>
        </a:p>
      </dgm:t>
    </dgm:pt>
    <dgm:pt modelId="{3D8BE5CA-6978-4B70-B332-FF33D4430292}">
      <dgm:prSet custT="1"/>
      <dgm:spPr/>
      <dgm:t>
        <a:bodyPr/>
        <a:lstStyle/>
        <a:p>
          <a:r>
            <a:rPr lang="en-US" sz="1700" dirty="0">
              <a:solidFill>
                <a:srgbClr val="646464"/>
              </a:solidFill>
            </a:rPr>
            <a:t>Improper Skin Tensioner Application</a:t>
          </a:r>
        </a:p>
      </dgm:t>
    </dgm:pt>
    <dgm:pt modelId="{2CF56BBF-F541-49BE-A061-8607CC1F039A}" type="parTrans" cxnId="{D3444786-79CD-4343-985F-C93025F1C6DB}">
      <dgm:prSet/>
      <dgm:spPr/>
    </dgm:pt>
    <dgm:pt modelId="{4B494D10-EDD7-49FC-B5C4-A4B7D4D58DB4}" type="sibTrans" cxnId="{D3444786-79CD-4343-985F-C93025F1C6DB}">
      <dgm:prSet/>
      <dgm:spPr/>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C1CD8C14-6A2C-431C-9046-5FF8DD27F0BA}" type="presOf" srcId="{8AE39AB7-0577-4367-AB42-8AC571C3E503}" destId="{9AE845B5-C19D-4BE0-BDA1-10CEF403FE6D}" srcOrd="0" destOrd="1" presId="urn:microsoft.com/office/officeart/2005/8/layout/list1"/>
    <dgm:cxn modelId="{99722217-255C-476A-9C3F-4065C4C868EC}" type="presOf" srcId="{D084C462-A78E-41DD-B003-4A6E4073F3CC}" destId="{472F62CC-5514-4259-A562-6CB1985B65FF}" srcOrd="0" destOrd="0" presId="urn:microsoft.com/office/officeart/2005/8/layout/list1"/>
    <dgm:cxn modelId="{ED641B29-1B7C-48B0-AA4B-D9A99DEC170F}" type="presOf" srcId="{1F6885AA-BC10-423B-B631-AE00AB6DBF84}" destId="{B451A255-3982-4CDE-BAD7-01C4AA4D825F}" srcOrd="1" destOrd="0" presId="urn:microsoft.com/office/officeart/2005/8/layout/list1"/>
    <dgm:cxn modelId="{C93C395F-5EFC-4990-805A-245B69B2A58B}" type="presOf" srcId="{6C132E86-2378-4C74-977C-FFECBED8998F}" destId="{219A0FB9-3FA3-4FDF-9870-5D98EEE5F57A}" srcOrd="0" destOrd="1"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2FE3B52-1CB1-48BC-BC27-1C8A976DA2AA}" srcId="{C5F43724-11C9-4AFC-83A1-D1DA8BE2057B}" destId="{8AE39AB7-0577-4367-AB42-8AC571C3E503}" srcOrd="0" destOrd="0" parTransId="{D287AD55-13C1-4D1E-84FE-EB8EC51ADAAC}" sibTransId="{60482B8C-4105-46CB-ACA6-68D07ACE498F}"/>
    <dgm:cxn modelId="{5D78E553-F569-45E4-B450-8CBF066496E4}" srcId="{1E4E596C-8802-4BA9-96B2-251761E258F6}" destId="{613F04BF-26E3-49F8-B31A-9B5E89B1CC3B}" srcOrd="0" destOrd="0" parTransId="{7DF2546F-4D07-4EAB-8545-8DD5F03FDD8C}" sibTransId="{B1C1F887-BCEA-45F0-A6FF-E26E3768D255}"/>
    <dgm:cxn modelId="{D3444786-79CD-4343-985F-C93025F1C6DB}" srcId="{2A919DE5-EF94-4A73-9C01-7D5A60B04057}" destId="{3D8BE5CA-6978-4B70-B332-FF33D4430292}" srcOrd="1" destOrd="0" parTransId="{2CF56BBF-F541-49BE-A061-8607CC1F039A}" sibTransId="{4B494D10-EDD7-49FC-B5C4-A4B7D4D58DB4}"/>
    <dgm:cxn modelId="{602C5E89-798C-4110-B032-1C6595354561}" type="presOf" srcId="{3D8BE5CA-6978-4B70-B332-FF33D4430292}" destId="{472F62CC-5514-4259-A562-6CB1985B65FF}" srcOrd="0" destOrd="1" presId="urn:microsoft.com/office/officeart/2005/8/layout/list1"/>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D5E5ECA8-5D73-4B7D-93F1-0B6F48B4D1F7}" srcId="{1E4E596C-8802-4BA9-96B2-251761E258F6}" destId="{6C132E86-2378-4C74-977C-FFECBED8998F}" srcOrd="1" destOrd="0" parTransId="{4EE1C25A-0067-4ED8-9705-B587015D3590}" sibTransId="{D70BE98F-CF46-40BE-ADCF-2967A779AC54}"/>
    <dgm:cxn modelId="{E9C27BAF-D7C4-43DD-85DB-4C9FE6D65461}" type="presOf" srcId="{2A919DE5-EF94-4A73-9C01-7D5A60B04057}" destId="{DB2732B5-6F3B-4B7C-9999-9B711477F68F}" srcOrd="0" destOrd="0" presId="urn:microsoft.com/office/officeart/2005/8/layout/list1"/>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600" dirty="0">
              <a:solidFill>
                <a:srgbClr val="646464"/>
              </a:solidFill>
            </a:rPr>
            <a:t>Only Top Layer of Skin</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600" dirty="0">
              <a:solidFill>
                <a:srgbClr val="646464"/>
              </a:solidFill>
            </a:rPr>
            <a:t>Improper Extraction Technique</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600" dirty="0">
              <a:solidFill>
                <a:srgbClr val="646464"/>
              </a:solidFill>
            </a:rPr>
            <a:t>Increase the CD, if Dissection is Incomplete</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6C132E86-2378-4C74-977C-FFECBED8998F}">
      <dgm:prSet custT="1"/>
      <dgm:spPr/>
      <dgm:t>
        <a:bodyPr/>
        <a:lstStyle/>
        <a:p>
          <a:r>
            <a:rPr lang="en-US" sz="1600" dirty="0">
              <a:solidFill>
                <a:srgbClr val="646464"/>
              </a:solidFill>
            </a:rPr>
            <a:t>Ensure that the Skin Tensioner is Applied Properly and Reapply if Necessary</a:t>
          </a:r>
        </a:p>
      </dgm:t>
    </dgm:pt>
    <dgm:pt modelId="{4EE1C25A-0067-4ED8-9705-B587015D3590}" type="parTrans" cxnId="{D5E5ECA8-5D73-4B7D-93F1-0B6F48B4D1F7}">
      <dgm:prSet/>
      <dgm:spPr/>
      <dgm:t>
        <a:bodyPr/>
        <a:lstStyle/>
        <a:p>
          <a:endParaRPr lang="en-US"/>
        </a:p>
      </dgm:t>
    </dgm:pt>
    <dgm:pt modelId="{D70BE98F-CF46-40BE-ADCF-2967A779AC54}" type="sibTrans" cxnId="{D5E5ECA8-5D73-4B7D-93F1-0B6F48B4D1F7}">
      <dgm:prSet/>
      <dgm:spPr/>
      <dgm:t>
        <a:bodyPr/>
        <a:lstStyle/>
        <a:p>
          <a:endParaRPr lang="en-US"/>
        </a:p>
      </dgm:t>
    </dgm:pt>
    <dgm:pt modelId="{A68FFE2B-E785-497D-A5E6-0BFFFF4F3906}">
      <dgm:prSet custT="1"/>
      <dgm:spPr/>
      <dgm:t>
        <a:bodyPr/>
        <a:lstStyle/>
        <a:p>
          <a:r>
            <a:rPr lang="en-US" sz="1600" dirty="0">
              <a:solidFill>
                <a:srgbClr val="646464"/>
              </a:solidFill>
            </a:rPr>
            <a:t>No Hair Follicles</a:t>
          </a:r>
        </a:p>
      </dgm:t>
    </dgm:pt>
    <dgm:pt modelId="{C63DAA11-0756-49A0-92D8-089A58986520}" type="parTrans" cxnId="{6F28DE1F-4844-49CE-9AE0-D6799B349197}">
      <dgm:prSet/>
      <dgm:spPr/>
      <dgm:t>
        <a:bodyPr/>
        <a:lstStyle/>
        <a:p>
          <a:endParaRPr lang="en-US"/>
        </a:p>
      </dgm:t>
    </dgm:pt>
    <dgm:pt modelId="{380AF6E1-3B0D-4B23-8F2B-CC2DA64C09F7}" type="sibTrans" cxnId="{6F28DE1F-4844-49CE-9AE0-D6799B349197}">
      <dgm:prSet/>
      <dgm:spPr/>
      <dgm:t>
        <a:bodyPr/>
        <a:lstStyle/>
        <a:p>
          <a:endParaRPr lang="en-US"/>
        </a:p>
      </dgm:t>
    </dgm:pt>
    <dgm:pt modelId="{768527B0-37BA-40CC-A4E8-D938538B2088}">
      <dgm:prSet custT="1"/>
      <dgm:spPr/>
      <dgm:t>
        <a:bodyPr/>
        <a:lstStyle/>
        <a:p>
          <a:r>
            <a:rPr lang="en-US" sz="1600" dirty="0">
              <a:solidFill>
                <a:srgbClr val="646464"/>
              </a:solidFill>
            </a:rPr>
            <a:t>Ensure the Proper 2-Hand Extraction Technique is Used</a:t>
          </a:r>
        </a:p>
      </dgm:t>
    </dgm:pt>
    <dgm:pt modelId="{91FFFA5D-6F71-437F-B76D-A37DDBB780E9}" type="parTrans" cxnId="{A5418B64-DC80-45B1-A2B7-D0CD3547ACCD}">
      <dgm:prSet/>
      <dgm:spPr/>
      <dgm:t>
        <a:bodyPr/>
        <a:lstStyle/>
        <a:p>
          <a:endParaRPr lang="en-US"/>
        </a:p>
      </dgm:t>
    </dgm:pt>
    <dgm:pt modelId="{607F974D-A3D5-4CE6-ADD8-E90308A1995E}" type="sibTrans" cxnId="{A5418B64-DC80-45B1-A2B7-D0CD3547ACCD}">
      <dgm:prSet/>
      <dgm:spPr/>
      <dgm:t>
        <a:bodyPr/>
        <a:lstStyle/>
        <a:p>
          <a:endParaRPr lang="en-US"/>
        </a:p>
      </dgm:t>
    </dgm:pt>
    <dgm:pt modelId="{7DCB2CCA-A66C-4CBE-896D-83946965D757}">
      <dgm:prSet custT="1"/>
      <dgm:spPr/>
      <dgm:t>
        <a:bodyPr/>
        <a:lstStyle/>
        <a:p>
          <a:r>
            <a:rPr lang="en-US" sz="1600" dirty="0">
              <a:solidFill>
                <a:srgbClr val="646464"/>
              </a:solidFill>
            </a:rPr>
            <a:t>Incomplete Dissection</a:t>
          </a:r>
        </a:p>
      </dgm:t>
    </dgm:pt>
    <dgm:pt modelId="{FAFA9D30-D4FA-46FB-8991-8141A2090374}" type="parTrans" cxnId="{B1798EBF-8612-4CA4-AF61-00111170D8DE}">
      <dgm:prSet/>
      <dgm:spPr/>
      <dgm:t>
        <a:bodyPr/>
        <a:lstStyle/>
        <a:p>
          <a:endParaRPr lang="en-US"/>
        </a:p>
      </dgm:t>
    </dgm:pt>
    <dgm:pt modelId="{7CEDD941-15ED-419F-AD27-7ED7934E5BC4}" type="sibTrans" cxnId="{B1798EBF-8612-4CA4-AF61-00111170D8DE}">
      <dgm:prSet/>
      <dgm:spPr/>
      <dgm:t>
        <a:bodyPr/>
        <a:lstStyle/>
        <a:p>
          <a:endParaRPr lang="en-US"/>
        </a:p>
      </dgm:t>
    </dgm:pt>
    <dgm:pt modelId="{26104FD9-8F20-427F-BD4D-4A533B32D85D}">
      <dgm:prSet custT="1"/>
      <dgm:spPr/>
      <dgm:t>
        <a:bodyPr/>
        <a:lstStyle/>
        <a:p>
          <a:r>
            <a:rPr lang="en-US" sz="1600" dirty="0">
              <a:solidFill>
                <a:srgbClr val="646464"/>
              </a:solidFill>
            </a:rPr>
            <a:t>The Punch Struggles to Dissect because the Needle Depth is Too Shallow</a:t>
          </a:r>
        </a:p>
      </dgm:t>
    </dgm:pt>
    <dgm:pt modelId="{EA81425F-AFAC-4C62-9024-8B673F212F5B}" type="parTrans" cxnId="{D6A87B8C-A8F5-449E-A758-E4F16FC22C3A}">
      <dgm:prSet/>
      <dgm:spPr/>
      <dgm:t>
        <a:bodyPr/>
        <a:lstStyle/>
        <a:p>
          <a:endParaRPr lang="en-US"/>
        </a:p>
      </dgm:t>
    </dgm:pt>
    <dgm:pt modelId="{8F7AB2D0-DFB5-481D-ADB0-6BEA169DD0F0}" type="sibTrans" cxnId="{D6A87B8C-A8F5-449E-A758-E4F16FC22C3A}">
      <dgm:prSet/>
      <dgm:spPr/>
      <dgm:t>
        <a:bodyPr/>
        <a:lstStyle/>
        <a:p>
          <a:endParaRPr lang="en-US"/>
        </a:p>
      </dgm:t>
    </dgm:pt>
    <dgm:pt modelId="{7F7D1A03-2045-446F-BF2E-7231AD5517AA}">
      <dgm:prSet custT="1"/>
      <dgm:spPr/>
      <dgm:t>
        <a:bodyPr/>
        <a:lstStyle/>
        <a:p>
          <a:r>
            <a:rPr lang="en-US" sz="1600" dirty="0">
              <a:solidFill>
                <a:srgbClr val="646464"/>
              </a:solidFill>
            </a:rPr>
            <a:t>Improper Skin Tensioner Technique</a:t>
          </a:r>
        </a:p>
      </dgm:t>
    </dgm:pt>
    <dgm:pt modelId="{DE3773C8-4825-489E-A8B4-171586942AEA}" type="parTrans" cxnId="{ABB3F624-87D8-4965-89FD-F0E6C7BEA809}">
      <dgm:prSet/>
      <dgm:spPr/>
      <dgm:t>
        <a:bodyPr/>
        <a:lstStyle/>
        <a:p>
          <a:endParaRPr lang="en-US"/>
        </a:p>
      </dgm:t>
    </dgm:pt>
    <dgm:pt modelId="{17537912-222C-4585-90A6-BFDCFF3D6D36}" type="sibTrans" cxnId="{ABB3F624-87D8-4965-89FD-F0E6C7BEA809}">
      <dgm:prSet/>
      <dgm:spPr/>
      <dgm:t>
        <a:bodyPr/>
        <a:lstStyle/>
        <a:p>
          <a:endParaRPr lang="en-US"/>
        </a:p>
      </dgm:t>
    </dgm:pt>
    <dgm:pt modelId="{8FED8C55-2CAA-43B5-935B-A5A14E1E8283}">
      <dgm:prSet custT="1"/>
      <dgm:spPr/>
      <dgm:t>
        <a:bodyPr/>
        <a:lstStyle/>
        <a:p>
          <a:r>
            <a:rPr lang="en-US" sz="1600" dirty="0">
              <a:solidFill>
                <a:srgbClr val="646464"/>
              </a:solidFill>
            </a:rPr>
            <a:t>Increase ND if the Punch is Struggling to Dissect</a:t>
          </a:r>
        </a:p>
      </dgm:t>
    </dgm:pt>
    <dgm:pt modelId="{21233B9F-A344-4891-87A5-7B6840EED1ED}" type="parTrans" cxnId="{EA8BF388-491E-4301-802C-8196A1BDF008}">
      <dgm:prSet/>
      <dgm:spPr/>
      <dgm:t>
        <a:bodyPr/>
        <a:lstStyle/>
        <a:p>
          <a:endParaRPr lang="en-US"/>
        </a:p>
      </dgm:t>
    </dgm:pt>
    <dgm:pt modelId="{1A5F3BF4-7CFD-45AA-9A4A-3183C0DA2361}" type="sibTrans" cxnId="{EA8BF388-491E-4301-802C-8196A1BDF008}">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custScaleY="17453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custScaleY="187210">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custScaleY="232045">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FFEC1917-2735-4966-B60F-8DF31FE6E5B9}" type="presOf" srcId="{768527B0-37BA-40CC-A4E8-D938538B2088}" destId="{219A0FB9-3FA3-4FDF-9870-5D98EEE5F57A}" srcOrd="0" destOrd="1" presId="urn:microsoft.com/office/officeart/2005/8/layout/list1"/>
    <dgm:cxn modelId="{99722217-255C-476A-9C3F-4065C4C868EC}" type="presOf" srcId="{D084C462-A78E-41DD-B003-4A6E4073F3CC}" destId="{472F62CC-5514-4259-A562-6CB1985B65FF}" srcOrd="0" destOrd="1" presId="urn:microsoft.com/office/officeart/2005/8/layout/list1"/>
    <dgm:cxn modelId="{FA48C118-BB6F-4E3B-B577-AE245C37A72A}" type="presOf" srcId="{7DCB2CCA-A66C-4CBE-896D-83946965D757}" destId="{472F62CC-5514-4259-A562-6CB1985B65FF}" srcOrd="0" destOrd="0" presId="urn:microsoft.com/office/officeart/2005/8/layout/list1"/>
    <dgm:cxn modelId="{FF5AC91E-B571-4991-A9BD-DECA7A8419B9}" type="presOf" srcId="{8FED8C55-2CAA-43B5-935B-A5A14E1E8283}" destId="{219A0FB9-3FA3-4FDF-9870-5D98EEE5F57A}" srcOrd="0" destOrd="2" presId="urn:microsoft.com/office/officeart/2005/8/layout/list1"/>
    <dgm:cxn modelId="{6F28DE1F-4844-49CE-9AE0-D6799B349197}" srcId="{1F6885AA-BC10-423B-B631-AE00AB6DBF84}" destId="{A68FFE2B-E785-497D-A5E6-0BFFFF4F3906}" srcOrd="1" destOrd="0" parTransId="{C63DAA11-0756-49A0-92D8-089A58986520}" sibTransId="{380AF6E1-3B0D-4B23-8F2B-CC2DA64C09F7}"/>
    <dgm:cxn modelId="{ABB3F624-87D8-4965-89FD-F0E6C7BEA809}" srcId="{2A919DE5-EF94-4A73-9C01-7D5A60B04057}" destId="{7F7D1A03-2045-446F-BF2E-7231AD5517AA}" srcOrd="3" destOrd="0" parTransId="{DE3773C8-4825-489E-A8B4-171586942AEA}" sibTransId="{17537912-222C-4585-90A6-BFDCFF3D6D36}"/>
    <dgm:cxn modelId="{ED641B29-1B7C-48B0-AA4B-D9A99DEC170F}" type="presOf" srcId="{1F6885AA-BC10-423B-B631-AE00AB6DBF84}" destId="{B451A255-3982-4CDE-BAD7-01C4AA4D825F}" srcOrd="1" destOrd="0" presId="urn:microsoft.com/office/officeart/2005/8/layout/list1"/>
    <dgm:cxn modelId="{8B915538-F40B-4EE8-8643-E7B2ECEDE014}" type="presOf" srcId="{A68FFE2B-E785-497D-A5E6-0BFFFF4F3906}" destId="{9AE845B5-C19D-4BE0-BDA1-10CEF403FE6D}" srcOrd="0" destOrd="1" presId="urn:microsoft.com/office/officeart/2005/8/layout/list1"/>
    <dgm:cxn modelId="{C93C395F-5EFC-4990-805A-245B69B2A58B}" type="presOf" srcId="{6C132E86-2378-4C74-977C-FFECBED8998F}" destId="{219A0FB9-3FA3-4FDF-9870-5D98EEE5F57A}" srcOrd="0" destOrd="3" presId="urn:microsoft.com/office/officeart/2005/8/layout/list1"/>
    <dgm:cxn modelId="{A5418B64-DC80-45B1-A2B7-D0CD3547ACCD}" srcId="{1E4E596C-8802-4BA9-96B2-251761E258F6}" destId="{768527B0-37BA-40CC-A4E8-D938538B2088}" srcOrd="1" destOrd="0" parTransId="{91FFFA5D-6F71-437F-B76D-A37DDBB780E9}" sibTransId="{607F974D-A3D5-4CE6-ADD8-E90308A1995E}"/>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1"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EA8BF388-491E-4301-802C-8196A1BDF008}" srcId="{1E4E596C-8802-4BA9-96B2-251761E258F6}" destId="{8FED8C55-2CAA-43B5-935B-A5A14E1E8283}" srcOrd="2" destOrd="0" parTransId="{21233B9F-A344-4891-87A5-7B6840EED1ED}" sibTransId="{1A5F3BF4-7CFD-45AA-9A4A-3183C0DA2361}"/>
    <dgm:cxn modelId="{22053A89-C866-485C-82EA-190879D8D848}" type="presOf" srcId="{26104FD9-8F20-427F-BD4D-4A533B32D85D}" destId="{472F62CC-5514-4259-A562-6CB1985B65FF}" srcOrd="0" destOrd="2" presId="urn:microsoft.com/office/officeart/2005/8/layout/list1"/>
    <dgm:cxn modelId="{D6A87B8C-A8F5-449E-A758-E4F16FC22C3A}" srcId="{2A919DE5-EF94-4A73-9C01-7D5A60B04057}" destId="{26104FD9-8F20-427F-BD4D-4A533B32D85D}" srcOrd="2" destOrd="0" parTransId="{EA81425F-AFAC-4C62-9024-8B673F212F5B}" sibTransId="{8F7AB2D0-DFB5-481D-ADB0-6BEA169DD0F0}"/>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D5E5ECA8-5D73-4B7D-93F1-0B6F48B4D1F7}" srcId="{1E4E596C-8802-4BA9-96B2-251761E258F6}" destId="{6C132E86-2378-4C74-977C-FFECBED8998F}" srcOrd="3" destOrd="0" parTransId="{4EE1C25A-0067-4ED8-9705-B587015D3590}" sibTransId="{D70BE98F-CF46-40BE-ADCF-2967A779AC54}"/>
    <dgm:cxn modelId="{E9C27BAF-D7C4-43DD-85DB-4C9FE6D65461}" type="presOf" srcId="{2A919DE5-EF94-4A73-9C01-7D5A60B04057}" destId="{DB2732B5-6F3B-4B7C-9999-9B711477F68F}" srcOrd="0" destOrd="0" presId="urn:microsoft.com/office/officeart/2005/8/layout/list1"/>
    <dgm:cxn modelId="{CC7E2DBD-65E2-44AB-93B5-BDF7AFB4EA89}" type="presOf" srcId="{7F7D1A03-2045-446F-BF2E-7231AD5517AA}" destId="{472F62CC-5514-4259-A562-6CB1985B65FF}" srcOrd="0" destOrd="3" presId="urn:microsoft.com/office/officeart/2005/8/layout/list1"/>
    <dgm:cxn modelId="{B1798EBF-8612-4CA4-AF61-00111170D8DE}" srcId="{2A919DE5-EF94-4A73-9C01-7D5A60B04057}" destId="{7DCB2CCA-A66C-4CBE-896D-83946965D757}" srcOrd="0" destOrd="0" parTransId="{FAFA9D30-D4FA-46FB-8991-8141A2090374}" sibTransId="{7CEDD941-15ED-419F-AD27-7ED7934E5BC4}"/>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A Graft Showing Damage to the Neighboring Graft</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Not Ideal Skin Tensioner Application</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Ensure that the Skin Tensioner is Applied Properly and Reapply if Necessary</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3C2E4410-8859-4895-99D6-DA22D9811105}">
      <dgm:prSet custT="1"/>
      <dgm:spPr/>
      <dgm:t>
        <a:bodyPr/>
        <a:lstStyle/>
        <a:p>
          <a:r>
            <a:rPr lang="en-US" sz="1700" dirty="0">
              <a:solidFill>
                <a:srgbClr val="646464"/>
              </a:solidFill>
            </a:rPr>
            <a:t>Shallow Needle Depth</a:t>
          </a:r>
        </a:p>
      </dgm:t>
    </dgm:pt>
    <dgm:pt modelId="{ED6C5686-C1FC-4950-AD85-8C9DD0D77FBB}" type="parTrans" cxnId="{5EAA807E-DC57-41B6-80C6-DC3639C21C28}">
      <dgm:prSet/>
      <dgm:spPr/>
      <dgm:t>
        <a:bodyPr/>
        <a:lstStyle/>
        <a:p>
          <a:endParaRPr lang="en-US"/>
        </a:p>
      </dgm:t>
    </dgm:pt>
    <dgm:pt modelId="{8717D692-4A61-4103-BC9E-845885DFF093}" type="sibTrans" cxnId="{5EAA807E-DC57-41B6-80C6-DC3639C21C28}">
      <dgm:prSet/>
      <dgm:spPr/>
      <dgm:t>
        <a:bodyPr/>
        <a:lstStyle/>
        <a:p>
          <a:endParaRPr lang="en-US"/>
        </a:p>
      </dgm:t>
    </dgm:pt>
    <dgm:pt modelId="{E49A8A2E-45F6-4A65-A560-1BA5316288C3}">
      <dgm:prSet custT="1"/>
      <dgm:spPr/>
      <dgm:t>
        <a:bodyPr/>
        <a:lstStyle/>
        <a:p>
          <a:r>
            <a:rPr lang="en-US" sz="1700" dirty="0">
              <a:solidFill>
                <a:srgbClr val="646464"/>
              </a:solidFill>
            </a:rPr>
            <a:t>Site Spacing Too Close</a:t>
          </a:r>
        </a:p>
      </dgm:t>
    </dgm:pt>
    <dgm:pt modelId="{012E6D35-8324-4D33-B647-21B1406A4FE7}" type="parTrans" cxnId="{A2A27EEB-6F9C-4B43-8080-F378D6AEBAB6}">
      <dgm:prSet/>
      <dgm:spPr/>
      <dgm:t>
        <a:bodyPr/>
        <a:lstStyle/>
        <a:p>
          <a:endParaRPr lang="en-US"/>
        </a:p>
      </dgm:t>
    </dgm:pt>
    <dgm:pt modelId="{0362D393-CFD3-41CB-9F68-75BAD53F725C}" type="sibTrans" cxnId="{A2A27EEB-6F9C-4B43-8080-F378D6AEBAB6}">
      <dgm:prSet/>
      <dgm:spPr/>
      <dgm:t>
        <a:bodyPr/>
        <a:lstStyle/>
        <a:p>
          <a:endParaRPr lang="en-US"/>
        </a:p>
      </dgm:t>
    </dgm:pt>
    <dgm:pt modelId="{6E4CEA98-5838-416A-894D-15F779F92A52}">
      <dgm:prSet custT="1"/>
      <dgm:spPr/>
      <dgm:t>
        <a:bodyPr/>
        <a:lstStyle/>
        <a:p>
          <a:r>
            <a:rPr lang="en-US" sz="1700" dirty="0">
              <a:solidFill>
                <a:srgbClr val="646464"/>
              </a:solidFill>
            </a:rPr>
            <a:t>Increase Needle Depth</a:t>
          </a:r>
        </a:p>
      </dgm:t>
    </dgm:pt>
    <dgm:pt modelId="{D4FB067D-FC5D-4129-82CE-86A392F666D6}" type="parTrans" cxnId="{EF23F84E-DAAB-462B-B32C-BD3E4C65A578}">
      <dgm:prSet/>
      <dgm:spPr/>
      <dgm:t>
        <a:bodyPr/>
        <a:lstStyle/>
        <a:p>
          <a:endParaRPr lang="en-US"/>
        </a:p>
      </dgm:t>
    </dgm:pt>
    <dgm:pt modelId="{60E1A02C-694A-4016-8B59-CDBDEB1E1484}" type="sibTrans" cxnId="{EF23F84E-DAAB-462B-B32C-BD3E4C65A578}">
      <dgm:prSet/>
      <dgm:spPr/>
      <dgm:t>
        <a:bodyPr/>
        <a:lstStyle/>
        <a:p>
          <a:endParaRPr lang="en-US"/>
        </a:p>
      </dgm:t>
    </dgm:pt>
    <dgm:pt modelId="{9D886B2E-DD11-468C-BADE-9E128A1F0D2C}">
      <dgm:prSet custT="1"/>
      <dgm:spPr/>
      <dgm:t>
        <a:bodyPr/>
        <a:lstStyle/>
        <a:p>
          <a:r>
            <a:rPr lang="en-US" sz="1700" dirty="0">
              <a:solidFill>
                <a:srgbClr val="646464"/>
              </a:solidFill>
            </a:rPr>
            <a:t>Verify the Site Spacing is Ideal for Patient</a:t>
          </a:r>
        </a:p>
      </dgm:t>
    </dgm:pt>
    <dgm:pt modelId="{7E96E5F4-1E3D-4F87-A04C-5B18BE6ED7DC}" type="parTrans" cxnId="{DE08B56A-D62E-45DA-ACD8-D739174BC998}">
      <dgm:prSet/>
      <dgm:spPr/>
      <dgm:t>
        <a:bodyPr/>
        <a:lstStyle/>
        <a:p>
          <a:endParaRPr lang="en-US"/>
        </a:p>
      </dgm:t>
    </dgm:pt>
    <dgm:pt modelId="{BC1576B1-C820-4F01-B316-6A26BEB44882}" type="sibTrans" cxnId="{DE08B56A-D62E-45DA-ACD8-D739174BC998}">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9CC1E81F-D633-4AE4-A9EC-22652111C015}" type="presOf" srcId="{9D886B2E-DD11-468C-BADE-9E128A1F0D2C}" destId="{219A0FB9-3FA3-4FDF-9870-5D98EEE5F57A}" srcOrd="0" destOrd="2" presId="urn:microsoft.com/office/officeart/2005/8/layout/list1"/>
    <dgm:cxn modelId="{ED641B29-1B7C-48B0-AA4B-D9A99DEC170F}" type="presOf" srcId="{1F6885AA-BC10-423B-B631-AE00AB6DBF84}" destId="{B451A255-3982-4CDE-BAD7-01C4AA4D825F}" srcOrd="1" destOrd="0"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DE08B56A-D62E-45DA-ACD8-D739174BC998}" srcId="{1E4E596C-8802-4BA9-96B2-251761E258F6}" destId="{9D886B2E-DD11-468C-BADE-9E128A1F0D2C}" srcOrd="2" destOrd="0" parTransId="{7E96E5F4-1E3D-4F87-A04C-5B18BE6ED7DC}" sibTransId="{BC1576B1-C820-4F01-B316-6A26BEB44882}"/>
    <dgm:cxn modelId="{EF23F84E-DAAB-462B-B32C-BD3E4C65A578}" srcId="{1E4E596C-8802-4BA9-96B2-251761E258F6}" destId="{6E4CEA98-5838-416A-894D-15F779F92A52}" srcOrd="1" destOrd="0" parTransId="{D4FB067D-FC5D-4129-82CE-86A392F666D6}" sibTransId="{60E1A02C-694A-4016-8B59-CDBDEB1E1484}"/>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5EAA807E-DC57-41B6-80C6-DC3639C21C28}" srcId="{2A919DE5-EF94-4A73-9C01-7D5A60B04057}" destId="{3C2E4410-8859-4895-99D6-DA22D9811105}" srcOrd="1" destOrd="0" parTransId="{ED6C5686-C1FC-4950-AD85-8C9DD0D77FBB}" sibTransId="{8717D692-4A61-4103-BC9E-845885DFF093}"/>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06BD75C4-0156-417D-9AE7-517AF3E01B36}" type="presOf" srcId="{E49A8A2E-45F6-4A65-A560-1BA5316288C3}" destId="{472F62CC-5514-4259-A562-6CB1985B65FF}" srcOrd="0" destOrd="2" presId="urn:microsoft.com/office/officeart/2005/8/layout/list1"/>
    <dgm:cxn modelId="{4664DCCD-C03E-44FD-BAE7-CE0824EF633D}" type="presOf" srcId="{3C2E4410-8859-4895-99D6-DA22D9811105}" destId="{472F62CC-5514-4259-A562-6CB1985B65FF}" srcOrd="0" destOrd="1" presId="urn:microsoft.com/office/officeart/2005/8/layout/list1"/>
    <dgm:cxn modelId="{EA39D2DD-5757-4FA0-8857-D2EF38AC901C}" type="presOf" srcId="{CB4990F4-66DB-43B1-839A-A6720F149DA6}" destId="{7A4BC4AF-026D-44E4-B933-68F8EA07A34A}" srcOrd="0" destOrd="0" presId="urn:microsoft.com/office/officeart/2005/8/layout/list1"/>
    <dgm:cxn modelId="{A2A27EEB-6F9C-4B43-8080-F378D6AEBAB6}" srcId="{2A919DE5-EF94-4A73-9C01-7D5A60B04057}" destId="{E49A8A2E-45F6-4A65-A560-1BA5316288C3}" srcOrd="2" destOrd="0" parTransId="{012E6D35-8324-4D33-B647-21B1406A4FE7}" sibTransId="{0362D393-CFD3-41CB-9F68-75BAD53F725C}"/>
    <dgm:cxn modelId="{02492EEE-2E2F-41C5-B6DC-E9D13FBA2473}" type="presOf" srcId="{C5F43724-11C9-4AFC-83A1-D1DA8BE2057B}" destId="{9AE845B5-C19D-4BE0-BDA1-10CEF403FE6D}" srcOrd="0" destOrd="0" presId="urn:microsoft.com/office/officeart/2005/8/layout/list1"/>
    <dgm:cxn modelId="{0A3D00F3-40BB-4FBB-B517-A409101FF185}" type="presOf" srcId="{6E4CEA98-5838-416A-894D-15F779F92A52}" destId="{219A0FB9-3FA3-4FDF-9870-5D98EEE5F57A}" srcOrd="0" destOrd="1"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Grafts Fully Transected at the Upper Portion of the Graft</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Decrease Needle Depth</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CD7A9418-9944-4688-A99E-75186F6C6314}">
      <dgm:prSet custT="1"/>
      <dgm:spPr/>
      <dgm:t>
        <a:bodyPr/>
        <a:lstStyle/>
        <a:p>
          <a:r>
            <a:rPr lang="en-US" sz="1700" dirty="0">
              <a:solidFill>
                <a:srgbClr val="646464"/>
              </a:solidFill>
            </a:rPr>
            <a:t>Deep Needle Depth</a:t>
          </a:r>
        </a:p>
      </dgm:t>
    </dgm:pt>
    <dgm:pt modelId="{DE82B615-7264-4D16-BBE7-EAD7C82A4B8F}" type="parTrans" cxnId="{6BE8932F-A64A-45BD-8FD0-6B1AB940E748}">
      <dgm:prSet/>
      <dgm:spPr/>
      <dgm:t>
        <a:bodyPr/>
        <a:lstStyle/>
        <a:p>
          <a:endParaRPr lang="en-US"/>
        </a:p>
      </dgm:t>
    </dgm:pt>
    <dgm:pt modelId="{0586300D-D840-4A3D-99A4-491669FCEB40}" type="sibTrans" cxnId="{6BE8932F-A64A-45BD-8FD0-6B1AB940E748}">
      <dgm:prSet/>
      <dgm:spPr/>
      <dgm:t>
        <a:bodyPr/>
        <a:lstStyle/>
        <a:p>
          <a:endParaRPr lang="en-US"/>
        </a:p>
      </dgm:t>
    </dgm:pt>
    <dgm:pt modelId="{F715B2E5-9507-4D7F-B72A-A3788DDAA0C8}">
      <dgm:prSet custT="1"/>
      <dgm:spPr/>
      <dgm:t>
        <a:bodyPr/>
        <a:lstStyle/>
        <a:p>
          <a:r>
            <a:rPr lang="en-US" sz="1700" dirty="0">
              <a:solidFill>
                <a:srgbClr val="646464"/>
              </a:solidFill>
            </a:rPr>
            <a:t>Ensure the Skin Tensioner Application is Ideal and Reapply if Necessary</a:t>
          </a:r>
        </a:p>
      </dgm:t>
    </dgm:pt>
    <dgm:pt modelId="{0C07FA3D-5621-4398-939B-433D7151873A}" type="parTrans" cxnId="{55751AD4-12BE-4C56-9F8E-83782B40F240}">
      <dgm:prSet/>
      <dgm:spPr/>
      <dgm:t>
        <a:bodyPr/>
        <a:lstStyle/>
        <a:p>
          <a:endParaRPr lang="en-US"/>
        </a:p>
      </dgm:t>
    </dgm:pt>
    <dgm:pt modelId="{8FC8C942-B756-4672-9051-8857F0BAE3E8}" type="sibTrans" cxnId="{55751AD4-12BE-4C56-9F8E-83782B40F240}">
      <dgm:prSet/>
      <dgm:spPr/>
      <dgm:t>
        <a:bodyPr/>
        <a:lstStyle/>
        <a:p>
          <a:endParaRPr lang="en-US"/>
        </a:p>
      </dgm:t>
    </dgm:pt>
    <dgm:pt modelId="{D17776AD-6914-4F93-A3E3-2CDC49B2CD42}">
      <dgm:prSet custT="1"/>
      <dgm:spPr/>
      <dgm:t>
        <a:bodyPr/>
        <a:lstStyle/>
        <a:p>
          <a:r>
            <a:rPr lang="en-US" sz="1700" dirty="0">
              <a:solidFill>
                <a:srgbClr val="646464"/>
              </a:solidFill>
            </a:rPr>
            <a:t>Improper Skin Tensioner Application</a:t>
          </a:r>
        </a:p>
      </dgm:t>
    </dgm:pt>
    <dgm:pt modelId="{4F559450-6D2F-435B-875A-B3BBA36C251B}" type="parTrans" cxnId="{69E3FF65-1B72-4A77-8079-2933BD792F34}">
      <dgm:prSet/>
      <dgm:spPr/>
      <dgm:t>
        <a:bodyPr/>
        <a:lstStyle/>
        <a:p>
          <a:endParaRPr lang="en-US"/>
        </a:p>
      </dgm:t>
    </dgm:pt>
    <dgm:pt modelId="{8F7D926B-2E94-4866-A7BC-F759CEA8E135}" type="sibTrans" cxnId="{69E3FF65-1B72-4A77-8079-2933BD792F34}">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70642412-E683-41E3-A4E3-C17BFFECF25C}" type="presOf" srcId="{CD7A9418-9944-4688-A99E-75186F6C6314}" destId="{472F62CC-5514-4259-A562-6CB1985B65FF}" srcOrd="0" destOrd="0" presId="urn:microsoft.com/office/officeart/2005/8/layout/list1"/>
    <dgm:cxn modelId="{17300C13-A36C-4857-8944-1B19A89430E2}" srcId="{CB4990F4-66DB-43B1-839A-A6720F149DA6}" destId="{1F6885AA-BC10-423B-B631-AE00AB6DBF84}" srcOrd="0" destOrd="0" parTransId="{DDDC5D9E-C9BE-4B96-B63F-87FD5FB22212}" sibTransId="{3F919183-C8D2-4444-BFCC-454E49E461AC}"/>
    <dgm:cxn modelId="{ED641B29-1B7C-48B0-AA4B-D9A99DEC170F}" type="presOf" srcId="{1F6885AA-BC10-423B-B631-AE00AB6DBF84}" destId="{B451A255-3982-4CDE-BAD7-01C4AA4D825F}" srcOrd="1" destOrd="0" presId="urn:microsoft.com/office/officeart/2005/8/layout/list1"/>
    <dgm:cxn modelId="{6BE8932F-A64A-45BD-8FD0-6B1AB940E748}" srcId="{2A919DE5-EF94-4A73-9C01-7D5A60B04057}" destId="{CD7A9418-9944-4688-A99E-75186F6C6314}" srcOrd="0" destOrd="0" parTransId="{DE82B615-7264-4D16-BBE7-EAD7C82A4B8F}" sibTransId="{0586300D-D840-4A3D-99A4-491669FCEB40}"/>
    <dgm:cxn modelId="{D865D564-A08E-47B4-A38C-4A5EA3C02840}" srcId="{1F6885AA-BC10-423B-B631-AE00AB6DBF84}" destId="{C5F43724-11C9-4AFC-83A1-D1DA8BE2057B}" srcOrd="0" destOrd="0" parTransId="{68450A89-EC26-4B46-9D34-5B7B29D88E6F}" sibTransId="{66C3B179-6AA8-4A31-AAFE-77367AF49543}"/>
    <dgm:cxn modelId="{69E3FF65-1B72-4A77-8079-2933BD792F34}" srcId="{2A919DE5-EF94-4A73-9C01-7D5A60B04057}" destId="{D17776AD-6914-4F93-A3E3-2CDC49B2CD42}" srcOrd="1" destOrd="0" parTransId="{4F559450-6D2F-435B-875A-B3BBA36C251B}" sibTransId="{8F7D926B-2E94-4866-A7BC-F759CEA8E135}"/>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0FCF2B74-900C-42D4-A58B-FF4978565CE0}" type="presOf" srcId="{D17776AD-6914-4F93-A3E3-2CDC49B2CD42}" destId="{472F62CC-5514-4259-A562-6CB1985B65FF}" srcOrd="0" destOrd="1" presId="urn:microsoft.com/office/officeart/2005/8/layout/list1"/>
    <dgm:cxn modelId="{6F795992-32E1-443E-90F9-5E977FB0EC01}" type="presOf" srcId="{F715B2E5-9507-4D7F-B72A-A3788DDAA0C8}" destId="{219A0FB9-3FA3-4FDF-9870-5D98EEE5F57A}" srcOrd="0" destOrd="1" presId="urn:microsoft.com/office/officeart/2005/8/layout/list1"/>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55751AD4-12BE-4C56-9F8E-83782B40F240}" srcId="{1E4E596C-8802-4BA9-96B2-251761E258F6}" destId="{F715B2E5-9507-4D7F-B72A-A3788DDAA0C8}" srcOrd="1" destOrd="0" parTransId="{0C07FA3D-5621-4398-939B-433D7151873A}" sibTransId="{8FC8C942-B756-4672-9051-8857F0BAE3E8}"/>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A Graft with a Single Hair or Portion of the Group that has been Transected During Harvesting</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Incorrect Approach Angle</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Examine Closely Under the Microscope to Determine Proper Adjustment of Angle</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215EFCAD-D8B3-4D2F-A76F-720200EB3387}">
      <dgm:prSet custT="1"/>
      <dgm:spPr/>
      <dgm:t>
        <a:bodyPr/>
        <a:lstStyle/>
        <a:p>
          <a:r>
            <a:rPr lang="en-US" sz="1700" dirty="0">
              <a:solidFill>
                <a:srgbClr val="646464"/>
              </a:solidFill>
            </a:rPr>
            <a:t>See Next Slides for More Detail </a:t>
          </a:r>
        </a:p>
      </dgm:t>
    </dgm:pt>
    <dgm:pt modelId="{3200B66B-115A-40F8-8B16-8901CFD28A2B}" type="parTrans" cxnId="{DEEF381D-6AB9-4B7A-8020-8E6503EE11D7}">
      <dgm:prSet/>
      <dgm:spPr/>
      <dgm:t>
        <a:bodyPr/>
        <a:lstStyle/>
        <a:p>
          <a:endParaRPr lang="en-US"/>
        </a:p>
      </dgm:t>
    </dgm:pt>
    <dgm:pt modelId="{1359381C-742A-429E-9CF3-4A53AFDF65E0}" type="sibTrans" cxnId="{DEEF381D-6AB9-4B7A-8020-8E6503EE11D7}">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custLinFactNeighborY="-14838">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DEEF381D-6AB9-4B7A-8020-8E6503EE11D7}" srcId="{1E4E596C-8802-4BA9-96B2-251761E258F6}" destId="{215EFCAD-D8B3-4D2F-A76F-720200EB3387}" srcOrd="1" destOrd="0" parTransId="{3200B66B-115A-40F8-8B16-8901CFD28A2B}" sibTransId="{1359381C-742A-429E-9CF3-4A53AFDF65E0}"/>
    <dgm:cxn modelId="{ED641B29-1B7C-48B0-AA4B-D9A99DEC170F}" type="presOf" srcId="{1F6885AA-BC10-423B-B631-AE00AB6DBF84}" destId="{B451A255-3982-4CDE-BAD7-01C4AA4D825F}" srcOrd="1" destOrd="0"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211A44BB-705D-4E60-BB6A-ED237CFCDCED}" type="presOf" srcId="{215EFCAD-D8B3-4D2F-A76F-720200EB3387}" destId="{219A0FB9-3FA3-4FDF-9870-5D98EEE5F57A}" srcOrd="0" destOrd="1" presId="urn:microsoft.com/office/officeart/2005/8/layout/list1"/>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dgm:spPr/>
      <dgm:t>
        <a:bodyPr/>
        <a:lstStyle/>
        <a:p>
          <a:r>
            <a:rPr lang="en-US" dirty="0">
              <a:solidFill>
                <a:srgbClr val="646464"/>
              </a:solidFill>
            </a:rPr>
            <a:t>The Hair is Off Center as Seen Here</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dgm:spPr/>
      <dgm:t>
        <a:bodyPr/>
        <a:lstStyle/>
        <a:p>
          <a:r>
            <a:rPr lang="en-US" dirty="0">
              <a:solidFill>
                <a:srgbClr val="646464"/>
              </a:solidFill>
            </a:rPr>
            <a:t>Incorrect Approach Angle</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r>
            <a:rPr lang="en-US" sz="2200" b="1" dirty="0">
              <a:solidFill>
                <a:schemeClr val="bg1"/>
              </a:solidFill>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dgm:spPr/>
      <dgm:t>
        <a:bodyPr/>
        <a:lstStyle/>
        <a:p>
          <a:r>
            <a:rPr lang="en-US" dirty="0">
              <a:solidFill>
                <a:srgbClr val="646464"/>
              </a:solidFill>
            </a:rPr>
            <a:t>Examine Closely Under the Microscope to Determine Proper Adjustment of Angle</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7B542A17-0232-43B1-B5EC-1C0BDAE088C5}">
      <dgm:prSet/>
      <dgm:spPr/>
      <dgm:t>
        <a:bodyPr/>
        <a:lstStyle/>
        <a:p>
          <a:r>
            <a:rPr lang="en-US" dirty="0">
              <a:solidFill>
                <a:srgbClr val="646464"/>
              </a:solidFill>
            </a:rPr>
            <a:t>If Grafts are Fully Intact with No Transections, Do Not Adjust the Approach Angle</a:t>
          </a:r>
        </a:p>
      </dgm:t>
    </dgm:pt>
    <dgm:pt modelId="{FCD698CE-D735-4CFC-980E-280273AC1D34}" type="parTrans" cxnId="{516E15F5-4150-4371-A049-5312AC0388DB}">
      <dgm:prSet/>
      <dgm:spPr/>
      <dgm:t>
        <a:bodyPr/>
        <a:lstStyle/>
        <a:p>
          <a:endParaRPr lang="en-US"/>
        </a:p>
      </dgm:t>
    </dgm:pt>
    <dgm:pt modelId="{C0CCF002-56CE-4900-A02C-40B529FA55ED}" type="sibTrans" cxnId="{516E15F5-4150-4371-A049-5312AC0388DB}">
      <dgm:prSet/>
      <dgm:spPr/>
      <dgm:t>
        <a:bodyPr/>
        <a:lstStyle/>
        <a:p>
          <a:endParaRPr lang="en-US"/>
        </a:p>
      </dgm:t>
    </dgm:pt>
    <dgm:pt modelId="{23D5CC23-E990-4CF4-B520-62811FEB4977}">
      <dgm:prSet/>
      <dgm:spPr/>
      <dgm:t>
        <a:bodyPr/>
        <a:lstStyle/>
        <a:p>
          <a:r>
            <a:rPr lang="en-US" dirty="0">
              <a:solidFill>
                <a:srgbClr val="646464"/>
              </a:solidFill>
            </a:rPr>
            <a:t>Continue to Monitor</a:t>
          </a:r>
        </a:p>
      </dgm:t>
    </dgm:pt>
    <dgm:pt modelId="{7BDCEAD0-52E1-4354-AA3F-3A839D5884D8}" type="parTrans" cxnId="{69F7646C-B5D0-4017-B693-CFD9FA572C31}">
      <dgm:prSet/>
      <dgm:spPr/>
      <dgm:t>
        <a:bodyPr/>
        <a:lstStyle/>
        <a:p>
          <a:endParaRPr lang="en-US"/>
        </a:p>
      </dgm:t>
    </dgm:pt>
    <dgm:pt modelId="{9D234304-6B0B-4492-AC6F-30594BE10C2D}" type="sibTrans" cxnId="{69F7646C-B5D0-4017-B693-CFD9FA572C31}">
      <dgm:prSet/>
      <dgm:spPr/>
      <dgm:t>
        <a:bodyPr/>
        <a:lstStyle/>
        <a:p>
          <a:endParaRPr lang="en-US"/>
        </a:p>
      </dgm:t>
    </dgm:pt>
    <dgm:pt modelId="{B996F9DF-9BCE-4ED6-8C60-A6658999D8DE}">
      <dgm:prSet/>
      <dgm:spPr/>
      <dgm:t>
        <a:bodyPr/>
        <a:lstStyle/>
        <a:p>
          <a:r>
            <a:rPr lang="en-US" dirty="0">
              <a:solidFill>
                <a:srgbClr val="646464"/>
              </a:solidFill>
            </a:rPr>
            <a:t>Verify Punch Calibration</a:t>
          </a:r>
        </a:p>
      </dgm:t>
    </dgm:pt>
    <dgm:pt modelId="{2499A591-F0C1-4FEA-AF29-04D7E62CE594}" type="parTrans" cxnId="{B89E551C-3742-4D6B-A586-CA6E8F807A50}">
      <dgm:prSet/>
      <dgm:spPr/>
      <dgm:t>
        <a:bodyPr/>
        <a:lstStyle/>
        <a:p>
          <a:endParaRPr lang="en-US"/>
        </a:p>
      </dgm:t>
    </dgm:pt>
    <dgm:pt modelId="{468FFA54-89D9-40EE-A863-A1E8C23ADD34}" type="sibTrans" cxnId="{B89E551C-3742-4D6B-A586-CA6E8F807A50}">
      <dgm:prSet/>
      <dgm:spPr/>
      <dgm:t>
        <a:bodyPr/>
        <a:lstStyle/>
        <a:p>
          <a:endParaRPr lang="en-US"/>
        </a:p>
      </dgm:t>
    </dgm:pt>
    <dgm:pt modelId="{42A30B58-0ED9-40BA-B361-B0A5846EC69D}">
      <dgm:prSet/>
      <dgm:spPr/>
      <dgm:t>
        <a:bodyPr/>
        <a:lstStyle/>
        <a:p>
          <a:r>
            <a:rPr lang="en-US" dirty="0">
              <a:solidFill>
                <a:srgbClr val="646464"/>
              </a:solidFill>
            </a:rPr>
            <a:t>Improper Punch Calibration</a:t>
          </a:r>
        </a:p>
      </dgm:t>
    </dgm:pt>
    <dgm:pt modelId="{2FC5BD87-BCD3-4E94-B53C-9DF0D9610CCD}" type="parTrans" cxnId="{4A2AA265-2A68-4941-91CD-EFB697445240}">
      <dgm:prSet/>
      <dgm:spPr/>
      <dgm:t>
        <a:bodyPr/>
        <a:lstStyle/>
        <a:p>
          <a:endParaRPr lang="en-US"/>
        </a:p>
      </dgm:t>
    </dgm:pt>
    <dgm:pt modelId="{1EF1316F-D3F1-4BED-98C5-55D29ACAF2B9}" type="sibTrans" cxnId="{4A2AA265-2A68-4941-91CD-EFB697445240}">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custLinFactNeighborY="-14838">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B89E551C-3742-4D6B-A586-CA6E8F807A50}" srcId="{1E4E596C-8802-4BA9-96B2-251761E258F6}" destId="{B996F9DF-9BCE-4ED6-8C60-A6658999D8DE}" srcOrd="2" destOrd="0" parTransId="{2499A591-F0C1-4FEA-AF29-04D7E62CE594}" sibTransId="{468FFA54-89D9-40EE-A863-A1E8C23ADD34}"/>
    <dgm:cxn modelId="{ED641B29-1B7C-48B0-AA4B-D9A99DEC170F}" type="presOf" srcId="{1F6885AA-BC10-423B-B631-AE00AB6DBF84}" destId="{B451A255-3982-4CDE-BAD7-01C4AA4D825F}" srcOrd="1" destOrd="0"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4A2AA265-2A68-4941-91CD-EFB697445240}" srcId="{2A919DE5-EF94-4A73-9C01-7D5A60B04057}" destId="{42A30B58-0ED9-40BA-B361-B0A5846EC69D}" srcOrd="1" destOrd="0" parTransId="{2FC5BD87-BCD3-4E94-B53C-9DF0D9610CCD}" sibTransId="{1EF1316F-D3F1-4BED-98C5-55D29ACAF2B9}"/>
    <dgm:cxn modelId="{FD961369-4870-47B3-B9D5-16F71A2BEA83}" srcId="{2A919DE5-EF94-4A73-9C01-7D5A60B04057}" destId="{D084C462-A78E-41DD-B003-4A6E4073F3CC}" srcOrd="0" destOrd="0" parTransId="{AE69AC04-0A28-4F6F-AF15-CA44BC4B6EE7}" sibTransId="{9F0AEEB7-589E-4E54-AE5F-33D89E4B2FDA}"/>
    <dgm:cxn modelId="{05388A6A-D214-44A9-9671-486E38CAF81A}" type="presOf" srcId="{23D5CC23-E990-4CF4-B520-62811FEB4977}" destId="{219A0FB9-3FA3-4FDF-9870-5D98EEE5F57A}" srcOrd="0" destOrd="3" presId="urn:microsoft.com/office/officeart/2005/8/layout/list1"/>
    <dgm:cxn modelId="{69F7646C-B5D0-4017-B693-CFD9FA572C31}" srcId="{1E4E596C-8802-4BA9-96B2-251761E258F6}" destId="{23D5CC23-E990-4CF4-B520-62811FEB4977}" srcOrd="3" destOrd="0" parTransId="{7BDCEAD0-52E1-4354-AA3F-3A839D5884D8}" sibTransId="{9D234304-6B0B-4492-AC6F-30594BE10C2D}"/>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DED79E56-C32C-4727-8ED1-78AF91D4D303}" type="presOf" srcId="{7B542A17-0232-43B1-B5EC-1C0BDAE088C5}" destId="{219A0FB9-3FA3-4FDF-9870-5D98EEE5F57A}" srcOrd="0" destOrd="1" presId="urn:microsoft.com/office/officeart/2005/8/layout/list1"/>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27D3C1D5-3714-4118-AD91-8D783529E2D3}" type="presOf" srcId="{B996F9DF-9BCE-4ED6-8C60-A6658999D8DE}" destId="{219A0FB9-3FA3-4FDF-9870-5D98EEE5F57A}" srcOrd="0" destOrd="2" presId="urn:microsoft.com/office/officeart/2005/8/layout/list1"/>
    <dgm:cxn modelId="{EA39D2DD-5757-4FA0-8857-D2EF38AC901C}" type="presOf" srcId="{CB4990F4-66DB-43B1-839A-A6720F149DA6}" destId="{7A4BC4AF-026D-44E4-B933-68F8EA07A34A}" srcOrd="0" destOrd="0" presId="urn:microsoft.com/office/officeart/2005/8/layout/list1"/>
    <dgm:cxn modelId="{04ACB8DF-A490-4400-B86C-429EA9F71E7A}" type="presOf" srcId="{42A30B58-0ED9-40BA-B361-B0A5846EC69D}" destId="{472F62CC-5514-4259-A562-6CB1985B65FF}" srcOrd="0" destOrd="1" presId="urn:microsoft.com/office/officeart/2005/8/layout/list1"/>
    <dgm:cxn modelId="{02492EEE-2E2F-41C5-B6DC-E9D13FBA2473}" type="presOf" srcId="{C5F43724-11C9-4AFC-83A1-D1DA8BE2057B}" destId="{9AE845B5-C19D-4BE0-BDA1-10CEF403FE6D}" srcOrd="0" destOrd="0" presId="urn:microsoft.com/office/officeart/2005/8/layout/list1"/>
    <dgm:cxn modelId="{516E15F5-4150-4371-A049-5312AC0388DB}" srcId="{1E4E596C-8802-4BA9-96B2-251761E258F6}" destId="{7B542A17-0232-43B1-B5EC-1C0BDAE088C5}" srcOrd="1" destOrd="0" parTransId="{FCD698CE-D735-4CFC-980E-280273AC1D34}" sibTransId="{C0CCF002-56CE-4900-A02C-40B529FA55ED}"/>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dirty="0">
              <a:solidFill>
                <a:schemeClr val="bg1"/>
              </a:solidFill>
            </a:rPr>
            <a:t>What Do You See?</a:t>
          </a:r>
          <a:endParaRPr lang="en-US" sz="2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Short, Miniaturized Hair</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r>
            <a:rPr lang="en-US" sz="2200" b="1" dirty="0">
              <a:solidFill>
                <a:schemeClr val="bg1"/>
              </a:solidFill>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Patient Anatomy</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pPr marL="0" lvl="0" indent="0" algn="l" defTabSz="1244600">
            <a:lnSpc>
              <a:spcPct val="90000"/>
            </a:lnSpc>
            <a:spcBef>
              <a:spcPct val="0"/>
            </a:spcBef>
            <a:spcAft>
              <a:spcPct val="35000"/>
            </a:spcAft>
            <a:buNone/>
          </a:pPr>
          <a:r>
            <a:rPr lang="en-US" sz="2200" b="1" kern="1200" dirty="0">
              <a:solidFill>
                <a:prstClr val="white"/>
              </a:solidFill>
              <a:latin typeface="Calibri"/>
              <a:ea typeface="+mn-ea"/>
              <a:cs typeface="+mn-cs"/>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Do Not Discard - </a:t>
          </a:r>
          <a:r>
            <a:rPr lang="en-US" sz="1700" dirty="0" err="1">
              <a:solidFill>
                <a:srgbClr val="646464"/>
              </a:solidFill>
            </a:rPr>
            <a:t>Vellus</a:t>
          </a:r>
          <a:r>
            <a:rPr lang="en-US" sz="1700" dirty="0">
              <a:solidFill>
                <a:srgbClr val="646464"/>
              </a:solidFill>
            </a:rPr>
            <a:t> or Miniaturized Hair is Viable if All Pertinent Anatomy of the Follicle is in Place </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custScaleY="61851">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custLinFactNeighborY="-14838">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custScaleY="49536">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custScaleY="67391">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ED641B29-1B7C-48B0-AA4B-D9A99DEC170F}" type="presOf" srcId="{1F6885AA-BC10-423B-B631-AE00AB6DBF84}" destId="{B451A255-3982-4CDE-BAD7-01C4AA4D825F}" srcOrd="1" destOrd="0"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4990F4-66DB-43B1-839A-A6720F149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F6885AA-BC10-423B-B631-AE00AB6DBF84}">
      <dgm:prSet phldrT="[Text]" custT="1"/>
      <dgm:spPr/>
      <dgm:t>
        <a:bodyPr/>
        <a:lstStyle/>
        <a:p>
          <a:r>
            <a:rPr lang="en-US" sz="2200" b="1" kern="1200" dirty="0">
              <a:solidFill>
                <a:prstClr val="white"/>
              </a:solidFill>
              <a:latin typeface="Calibri"/>
              <a:ea typeface="+mn-ea"/>
              <a:cs typeface="+mn-cs"/>
            </a:rPr>
            <a:t>What Do You See</a:t>
          </a:r>
          <a:r>
            <a:rPr lang="en-US" sz="2200" b="1" kern="1200" dirty="0">
              <a:solidFill>
                <a:schemeClr val="bg1"/>
              </a:solidFill>
            </a:rPr>
            <a:t>?</a:t>
          </a:r>
          <a:endParaRPr lang="en-US" sz="2200" kern="1200" dirty="0">
            <a:solidFill>
              <a:schemeClr val="bg1"/>
            </a:solidFill>
          </a:endParaRPr>
        </a:p>
      </dgm:t>
    </dgm:pt>
    <dgm:pt modelId="{DDDC5D9E-C9BE-4B96-B63F-87FD5FB22212}" type="parTrans" cxnId="{17300C13-A36C-4857-8944-1B19A89430E2}">
      <dgm:prSet/>
      <dgm:spPr/>
      <dgm:t>
        <a:bodyPr/>
        <a:lstStyle/>
        <a:p>
          <a:endParaRPr lang="en-US"/>
        </a:p>
      </dgm:t>
    </dgm:pt>
    <dgm:pt modelId="{3F919183-C8D2-4444-BFCC-454E49E461AC}" type="sibTrans" cxnId="{17300C13-A36C-4857-8944-1B19A89430E2}">
      <dgm:prSet/>
      <dgm:spPr/>
      <dgm:t>
        <a:bodyPr/>
        <a:lstStyle/>
        <a:p>
          <a:endParaRPr lang="en-US"/>
        </a:p>
      </dgm:t>
    </dgm:pt>
    <dgm:pt modelId="{C5F43724-11C9-4AFC-83A1-D1DA8BE2057B}">
      <dgm:prSet custT="1"/>
      <dgm:spPr/>
      <dgm:t>
        <a:bodyPr/>
        <a:lstStyle/>
        <a:p>
          <a:r>
            <a:rPr lang="en-US" sz="1700" dirty="0">
              <a:solidFill>
                <a:srgbClr val="646464"/>
              </a:solidFill>
            </a:rPr>
            <a:t>Grey, White or Translucent Hair</a:t>
          </a:r>
        </a:p>
      </dgm:t>
    </dgm:pt>
    <dgm:pt modelId="{68450A89-EC26-4B46-9D34-5B7B29D88E6F}" type="parTrans" cxnId="{D865D564-A08E-47B4-A38C-4A5EA3C02840}">
      <dgm:prSet/>
      <dgm:spPr/>
      <dgm:t>
        <a:bodyPr/>
        <a:lstStyle/>
        <a:p>
          <a:endParaRPr lang="en-US"/>
        </a:p>
      </dgm:t>
    </dgm:pt>
    <dgm:pt modelId="{66C3B179-6AA8-4A31-AAFE-77367AF49543}" type="sibTrans" cxnId="{D865D564-A08E-47B4-A38C-4A5EA3C02840}">
      <dgm:prSet/>
      <dgm:spPr/>
      <dgm:t>
        <a:bodyPr/>
        <a:lstStyle/>
        <a:p>
          <a:endParaRPr lang="en-US"/>
        </a:p>
      </dgm:t>
    </dgm:pt>
    <dgm:pt modelId="{2A919DE5-EF94-4A73-9C01-7D5A60B04057}">
      <dgm:prSet custT="1"/>
      <dgm:spPr/>
      <dgm:t>
        <a:bodyPr/>
        <a:lstStyle/>
        <a:p>
          <a:pPr marL="228600" lvl="1" indent="-228600" algn="l" defTabSz="977900">
            <a:lnSpc>
              <a:spcPct val="90000"/>
            </a:lnSpc>
            <a:spcBef>
              <a:spcPct val="0"/>
            </a:spcBef>
            <a:spcAft>
              <a:spcPct val="15000"/>
            </a:spcAft>
            <a:buNone/>
          </a:pPr>
          <a:r>
            <a:rPr lang="en-US" sz="2200" b="1" kern="1200" dirty="0">
              <a:solidFill>
                <a:prstClr val="white"/>
              </a:solidFill>
              <a:latin typeface="Calibri"/>
              <a:ea typeface="+mn-ea"/>
              <a:cs typeface="+mn-cs"/>
            </a:rPr>
            <a:t>Possible Causes: </a:t>
          </a:r>
        </a:p>
      </dgm:t>
    </dgm:pt>
    <dgm:pt modelId="{5F02D5B2-A587-4C52-833B-B97DD8A17126}" type="parTrans" cxnId="{0EA08051-2977-49CD-B120-5D36158CE662}">
      <dgm:prSet/>
      <dgm:spPr/>
      <dgm:t>
        <a:bodyPr/>
        <a:lstStyle/>
        <a:p>
          <a:endParaRPr lang="en-US"/>
        </a:p>
      </dgm:t>
    </dgm:pt>
    <dgm:pt modelId="{AF4C0CC4-4E60-40C2-B0AD-D743D3638560}" type="sibTrans" cxnId="{0EA08051-2977-49CD-B120-5D36158CE662}">
      <dgm:prSet/>
      <dgm:spPr/>
      <dgm:t>
        <a:bodyPr/>
        <a:lstStyle/>
        <a:p>
          <a:endParaRPr lang="en-US"/>
        </a:p>
      </dgm:t>
    </dgm:pt>
    <dgm:pt modelId="{D084C462-A78E-41DD-B003-4A6E4073F3CC}">
      <dgm:prSet custT="1"/>
      <dgm:spPr/>
      <dgm:t>
        <a:bodyPr/>
        <a:lstStyle/>
        <a:p>
          <a:r>
            <a:rPr lang="en-US" sz="1700" dirty="0">
              <a:solidFill>
                <a:srgbClr val="646464"/>
              </a:solidFill>
            </a:rPr>
            <a:t>Patient Anatomy</a:t>
          </a:r>
        </a:p>
      </dgm:t>
    </dgm:pt>
    <dgm:pt modelId="{AE69AC04-0A28-4F6F-AF15-CA44BC4B6EE7}" type="parTrans" cxnId="{FD961369-4870-47B3-B9D5-16F71A2BEA83}">
      <dgm:prSet/>
      <dgm:spPr/>
      <dgm:t>
        <a:bodyPr/>
        <a:lstStyle/>
        <a:p>
          <a:endParaRPr lang="en-US"/>
        </a:p>
      </dgm:t>
    </dgm:pt>
    <dgm:pt modelId="{9F0AEEB7-589E-4E54-AE5F-33D89E4B2FDA}" type="sibTrans" cxnId="{FD961369-4870-47B3-B9D5-16F71A2BEA83}">
      <dgm:prSet/>
      <dgm:spPr/>
      <dgm:t>
        <a:bodyPr/>
        <a:lstStyle/>
        <a:p>
          <a:endParaRPr lang="en-US"/>
        </a:p>
      </dgm:t>
    </dgm:pt>
    <dgm:pt modelId="{1E4E596C-8802-4BA9-96B2-251761E258F6}">
      <dgm:prSet custT="1"/>
      <dgm:spPr/>
      <dgm:t>
        <a:bodyPr/>
        <a:lstStyle/>
        <a:p>
          <a:pPr marL="228600" lvl="1" indent="-228600" algn="l" defTabSz="977900">
            <a:lnSpc>
              <a:spcPct val="90000"/>
            </a:lnSpc>
            <a:spcBef>
              <a:spcPct val="0"/>
            </a:spcBef>
            <a:spcAft>
              <a:spcPct val="15000"/>
            </a:spcAft>
            <a:buChar char="•"/>
          </a:pPr>
          <a:r>
            <a:rPr lang="en-US" sz="2200" b="1" kern="1200" dirty="0">
              <a:solidFill>
                <a:schemeClr val="bg1"/>
              </a:solidFill>
              <a:latin typeface="Calibri"/>
              <a:ea typeface="+mn-ea"/>
              <a:cs typeface="+mn-cs"/>
            </a:rPr>
            <a:t>Corrective Steps: </a:t>
          </a:r>
        </a:p>
      </dgm:t>
    </dgm:pt>
    <dgm:pt modelId="{EB45E9DE-F2DD-4C97-B0EE-E8717C2A7C31}" type="parTrans" cxnId="{0FDC4FF7-BD58-4B86-985B-75F48D8CBCEA}">
      <dgm:prSet/>
      <dgm:spPr/>
      <dgm:t>
        <a:bodyPr/>
        <a:lstStyle/>
        <a:p>
          <a:endParaRPr lang="en-US"/>
        </a:p>
      </dgm:t>
    </dgm:pt>
    <dgm:pt modelId="{27475F23-17A8-4276-906A-15A9F91F06C7}" type="sibTrans" cxnId="{0FDC4FF7-BD58-4B86-985B-75F48D8CBCEA}">
      <dgm:prSet/>
      <dgm:spPr/>
      <dgm:t>
        <a:bodyPr/>
        <a:lstStyle/>
        <a:p>
          <a:endParaRPr lang="en-US"/>
        </a:p>
      </dgm:t>
    </dgm:pt>
    <dgm:pt modelId="{613F04BF-26E3-49F8-B31A-9B5E89B1CC3B}">
      <dgm:prSet custT="1"/>
      <dgm:spPr/>
      <dgm:t>
        <a:bodyPr/>
        <a:lstStyle/>
        <a:p>
          <a:r>
            <a:rPr lang="en-US" sz="1700" dirty="0">
              <a:solidFill>
                <a:srgbClr val="646464"/>
              </a:solidFill>
            </a:rPr>
            <a:t>Do Not Discard - This Hair is Viable if All Pertinent Anatomy of the Follicle is in Place </a:t>
          </a:r>
        </a:p>
      </dgm:t>
    </dgm:pt>
    <dgm:pt modelId="{7DF2546F-4D07-4EAB-8545-8DD5F03FDD8C}" type="parTrans" cxnId="{5D78E553-F569-45E4-B450-8CBF066496E4}">
      <dgm:prSet/>
      <dgm:spPr/>
      <dgm:t>
        <a:bodyPr/>
        <a:lstStyle/>
        <a:p>
          <a:endParaRPr lang="en-US"/>
        </a:p>
      </dgm:t>
    </dgm:pt>
    <dgm:pt modelId="{B1C1F887-BCEA-45F0-A6FF-E26E3768D255}" type="sibTrans" cxnId="{5D78E553-F569-45E4-B450-8CBF066496E4}">
      <dgm:prSet/>
      <dgm:spPr/>
      <dgm:t>
        <a:bodyPr/>
        <a:lstStyle/>
        <a:p>
          <a:endParaRPr lang="en-US"/>
        </a:p>
      </dgm:t>
    </dgm:pt>
    <dgm:pt modelId="{7A4BC4AF-026D-44E4-B933-68F8EA07A34A}" type="pres">
      <dgm:prSet presAssocID="{CB4990F4-66DB-43B1-839A-A6720F149DA6}" presName="linear" presStyleCnt="0">
        <dgm:presLayoutVars>
          <dgm:dir/>
          <dgm:animLvl val="lvl"/>
          <dgm:resizeHandles val="exact"/>
        </dgm:presLayoutVars>
      </dgm:prSet>
      <dgm:spPr/>
    </dgm:pt>
    <dgm:pt modelId="{B934A94B-7B64-4ADF-ACD5-97434DEBD76A}" type="pres">
      <dgm:prSet presAssocID="{1F6885AA-BC10-423B-B631-AE00AB6DBF84}" presName="parentLin" presStyleCnt="0"/>
      <dgm:spPr/>
    </dgm:pt>
    <dgm:pt modelId="{81D03E17-3835-44A1-980F-7FF016C59626}" type="pres">
      <dgm:prSet presAssocID="{1F6885AA-BC10-423B-B631-AE00AB6DBF84}" presName="parentLeftMargin" presStyleLbl="node1" presStyleIdx="0" presStyleCnt="3"/>
      <dgm:spPr/>
    </dgm:pt>
    <dgm:pt modelId="{B451A255-3982-4CDE-BAD7-01C4AA4D825F}" type="pres">
      <dgm:prSet presAssocID="{1F6885AA-BC10-423B-B631-AE00AB6DBF84}" presName="parentText" presStyleLbl="node1" presStyleIdx="0" presStyleCnt="3">
        <dgm:presLayoutVars>
          <dgm:chMax val="0"/>
          <dgm:bulletEnabled val="1"/>
        </dgm:presLayoutVars>
      </dgm:prSet>
      <dgm:spPr/>
    </dgm:pt>
    <dgm:pt modelId="{B32EFA38-2599-4DCF-8E5D-2B1153C80C15}" type="pres">
      <dgm:prSet presAssocID="{1F6885AA-BC10-423B-B631-AE00AB6DBF84}" presName="negativeSpace" presStyleCnt="0"/>
      <dgm:spPr/>
    </dgm:pt>
    <dgm:pt modelId="{9AE845B5-C19D-4BE0-BDA1-10CEF403FE6D}" type="pres">
      <dgm:prSet presAssocID="{1F6885AA-BC10-423B-B631-AE00AB6DBF84}" presName="childText" presStyleLbl="conFgAcc1" presStyleIdx="0" presStyleCnt="3" custLinFactNeighborY="-14838">
        <dgm:presLayoutVars>
          <dgm:bulletEnabled val="1"/>
        </dgm:presLayoutVars>
      </dgm:prSet>
      <dgm:spPr/>
    </dgm:pt>
    <dgm:pt modelId="{E1A0AD2E-E9B9-4479-B013-DB426221EDA9}" type="pres">
      <dgm:prSet presAssocID="{3F919183-C8D2-4444-BFCC-454E49E461AC}" presName="spaceBetweenRectangles" presStyleCnt="0"/>
      <dgm:spPr/>
    </dgm:pt>
    <dgm:pt modelId="{2EE0FFCD-2BD1-47D3-8DF8-0F27A94071FE}" type="pres">
      <dgm:prSet presAssocID="{2A919DE5-EF94-4A73-9C01-7D5A60B04057}" presName="parentLin" presStyleCnt="0"/>
      <dgm:spPr/>
    </dgm:pt>
    <dgm:pt modelId="{DB2732B5-6F3B-4B7C-9999-9B711477F68F}" type="pres">
      <dgm:prSet presAssocID="{2A919DE5-EF94-4A73-9C01-7D5A60B04057}" presName="parentLeftMargin" presStyleLbl="node1" presStyleIdx="0" presStyleCnt="3"/>
      <dgm:spPr/>
    </dgm:pt>
    <dgm:pt modelId="{AC797036-C288-4E9D-A5A9-BFC33F0F1D53}" type="pres">
      <dgm:prSet presAssocID="{2A919DE5-EF94-4A73-9C01-7D5A60B04057}" presName="parentText" presStyleLbl="node1" presStyleIdx="1" presStyleCnt="3">
        <dgm:presLayoutVars>
          <dgm:chMax val="0"/>
          <dgm:bulletEnabled val="1"/>
        </dgm:presLayoutVars>
      </dgm:prSet>
      <dgm:spPr/>
    </dgm:pt>
    <dgm:pt modelId="{21DA3266-C837-4456-B07A-1343A5ADA43A}" type="pres">
      <dgm:prSet presAssocID="{2A919DE5-EF94-4A73-9C01-7D5A60B04057}" presName="negativeSpace" presStyleCnt="0"/>
      <dgm:spPr/>
    </dgm:pt>
    <dgm:pt modelId="{472F62CC-5514-4259-A562-6CB1985B65FF}" type="pres">
      <dgm:prSet presAssocID="{2A919DE5-EF94-4A73-9C01-7D5A60B04057}" presName="childText" presStyleLbl="conFgAcc1" presStyleIdx="1" presStyleCnt="3" custLinFactNeighborX="346" custLinFactNeighborY="-23278">
        <dgm:presLayoutVars>
          <dgm:bulletEnabled val="1"/>
        </dgm:presLayoutVars>
      </dgm:prSet>
      <dgm:spPr/>
    </dgm:pt>
    <dgm:pt modelId="{9EA92C0B-DE46-4837-A651-4C7FCB434682}" type="pres">
      <dgm:prSet presAssocID="{AF4C0CC4-4E60-40C2-B0AD-D743D3638560}" presName="spaceBetweenRectangles" presStyleCnt="0"/>
      <dgm:spPr/>
    </dgm:pt>
    <dgm:pt modelId="{23BB1113-A71F-4890-BDC8-1243F9C036F9}" type="pres">
      <dgm:prSet presAssocID="{1E4E596C-8802-4BA9-96B2-251761E258F6}" presName="parentLin" presStyleCnt="0"/>
      <dgm:spPr/>
    </dgm:pt>
    <dgm:pt modelId="{8E69DD96-C0E8-49CD-BFBB-EDAD29F58BE9}" type="pres">
      <dgm:prSet presAssocID="{1E4E596C-8802-4BA9-96B2-251761E258F6}" presName="parentLeftMargin" presStyleLbl="node1" presStyleIdx="1" presStyleCnt="3"/>
      <dgm:spPr/>
    </dgm:pt>
    <dgm:pt modelId="{6123ABB9-0577-4EAF-978C-0B0E6F6F42EF}" type="pres">
      <dgm:prSet presAssocID="{1E4E596C-8802-4BA9-96B2-251761E258F6}" presName="parentText" presStyleLbl="node1" presStyleIdx="2" presStyleCnt="3">
        <dgm:presLayoutVars>
          <dgm:chMax val="0"/>
          <dgm:bulletEnabled val="1"/>
        </dgm:presLayoutVars>
      </dgm:prSet>
      <dgm:spPr/>
    </dgm:pt>
    <dgm:pt modelId="{8F409EE0-5BD2-40DB-8533-4AFA8F497986}" type="pres">
      <dgm:prSet presAssocID="{1E4E596C-8802-4BA9-96B2-251761E258F6}" presName="negativeSpace" presStyleCnt="0"/>
      <dgm:spPr/>
    </dgm:pt>
    <dgm:pt modelId="{219A0FB9-3FA3-4FDF-9870-5D98EEE5F57A}" type="pres">
      <dgm:prSet presAssocID="{1E4E596C-8802-4BA9-96B2-251761E258F6}" presName="childText" presStyleLbl="conFgAcc1" presStyleIdx="2" presStyleCnt="3">
        <dgm:presLayoutVars>
          <dgm:bulletEnabled val="1"/>
        </dgm:presLayoutVars>
      </dgm:prSet>
      <dgm:spPr/>
    </dgm:pt>
  </dgm:ptLst>
  <dgm:cxnLst>
    <dgm:cxn modelId="{17300C13-A36C-4857-8944-1B19A89430E2}" srcId="{CB4990F4-66DB-43B1-839A-A6720F149DA6}" destId="{1F6885AA-BC10-423B-B631-AE00AB6DBF84}" srcOrd="0" destOrd="0" parTransId="{DDDC5D9E-C9BE-4B96-B63F-87FD5FB22212}" sibTransId="{3F919183-C8D2-4444-BFCC-454E49E461AC}"/>
    <dgm:cxn modelId="{99722217-255C-476A-9C3F-4065C4C868EC}" type="presOf" srcId="{D084C462-A78E-41DD-B003-4A6E4073F3CC}" destId="{472F62CC-5514-4259-A562-6CB1985B65FF}" srcOrd="0" destOrd="0" presId="urn:microsoft.com/office/officeart/2005/8/layout/list1"/>
    <dgm:cxn modelId="{ED641B29-1B7C-48B0-AA4B-D9A99DEC170F}" type="presOf" srcId="{1F6885AA-BC10-423B-B631-AE00AB6DBF84}" destId="{B451A255-3982-4CDE-BAD7-01C4AA4D825F}" srcOrd="1" destOrd="0" presId="urn:microsoft.com/office/officeart/2005/8/layout/list1"/>
    <dgm:cxn modelId="{D865D564-A08E-47B4-A38C-4A5EA3C02840}" srcId="{1F6885AA-BC10-423B-B631-AE00AB6DBF84}" destId="{C5F43724-11C9-4AFC-83A1-D1DA8BE2057B}" srcOrd="0" destOrd="0" parTransId="{68450A89-EC26-4B46-9D34-5B7B29D88E6F}" sibTransId="{66C3B179-6AA8-4A31-AAFE-77367AF49543}"/>
    <dgm:cxn modelId="{FD961369-4870-47B3-B9D5-16F71A2BEA83}" srcId="{2A919DE5-EF94-4A73-9C01-7D5A60B04057}" destId="{D084C462-A78E-41DD-B003-4A6E4073F3CC}" srcOrd="0" destOrd="0" parTransId="{AE69AC04-0A28-4F6F-AF15-CA44BC4B6EE7}" sibTransId="{9F0AEEB7-589E-4E54-AE5F-33D89E4B2FDA}"/>
    <dgm:cxn modelId="{AC833C51-8BA8-4D3A-861D-CCB742263D22}" type="presOf" srcId="{1E4E596C-8802-4BA9-96B2-251761E258F6}" destId="{6123ABB9-0577-4EAF-978C-0B0E6F6F42EF}" srcOrd="1" destOrd="0" presId="urn:microsoft.com/office/officeart/2005/8/layout/list1"/>
    <dgm:cxn modelId="{0EA08051-2977-49CD-B120-5D36158CE662}" srcId="{CB4990F4-66DB-43B1-839A-A6720F149DA6}" destId="{2A919DE5-EF94-4A73-9C01-7D5A60B04057}" srcOrd="1" destOrd="0" parTransId="{5F02D5B2-A587-4C52-833B-B97DD8A17126}" sibTransId="{AF4C0CC4-4E60-40C2-B0AD-D743D3638560}"/>
    <dgm:cxn modelId="{5D78E553-F569-45E4-B450-8CBF066496E4}" srcId="{1E4E596C-8802-4BA9-96B2-251761E258F6}" destId="{613F04BF-26E3-49F8-B31A-9B5E89B1CC3B}" srcOrd="0" destOrd="0" parTransId="{7DF2546F-4D07-4EAB-8545-8DD5F03FDD8C}" sibTransId="{B1C1F887-BCEA-45F0-A6FF-E26E3768D255}"/>
    <dgm:cxn modelId="{20D1B695-E585-43A2-9D1C-D33960B79F5C}" type="presOf" srcId="{2A919DE5-EF94-4A73-9C01-7D5A60B04057}" destId="{AC797036-C288-4E9D-A5A9-BFC33F0F1D53}" srcOrd="1" destOrd="0" presId="urn:microsoft.com/office/officeart/2005/8/layout/list1"/>
    <dgm:cxn modelId="{F924A596-4EFF-443F-84F5-075B4CC99C17}" type="presOf" srcId="{613F04BF-26E3-49F8-B31A-9B5E89B1CC3B}" destId="{219A0FB9-3FA3-4FDF-9870-5D98EEE5F57A}" srcOrd="0" destOrd="0" presId="urn:microsoft.com/office/officeart/2005/8/layout/list1"/>
    <dgm:cxn modelId="{5CDC63A0-4A4F-496C-85F0-EE03DDE9B9B1}" type="presOf" srcId="{1E4E596C-8802-4BA9-96B2-251761E258F6}" destId="{8E69DD96-C0E8-49CD-BFBB-EDAD29F58BE9}" srcOrd="0" destOrd="0" presId="urn:microsoft.com/office/officeart/2005/8/layout/list1"/>
    <dgm:cxn modelId="{15F929A3-ACF8-4554-9BE4-86604F382E87}" type="presOf" srcId="{1F6885AA-BC10-423B-B631-AE00AB6DBF84}" destId="{81D03E17-3835-44A1-980F-7FF016C59626}" srcOrd="0" destOrd="0" presId="urn:microsoft.com/office/officeart/2005/8/layout/list1"/>
    <dgm:cxn modelId="{E9C27BAF-D7C4-43DD-85DB-4C9FE6D65461}" type="presOf" srcId="{2A919DE5-EF94-4A73-9C01-7D5A60B04057}" destId="{DB2732B5-6F3B-4B7C-9999-9B711477F68F}" srcOrd="0" destOrd="0" presId="urn:microsoft.com/office/officeart/2005/8/layout/list1"/>
    <dgm:cxn modelId="{EA39D2DD-5757-4FA0-8857-D2EF38AC901C}" type="presOf" srcId="{CB4990F4-66DB-43B1-839A-A6720F149DA6}" destId="{7A4BC4AF-026D-44E4-B933-68F8EA07A34A}" srcOrd="0" destOrd="0" presId="urn:microsoft.com/office/officeart/2005/8/layout/list1"/>
    <dgm:cxn modelId="{02492EEE-2E2F-41C5-B6DC-E9D13FBA2473}" type="presOf" srcId="{C5F43724-11C9-4AFC-83A1-D1DA8BE2057B}" destId="{9AE845B5-C19D-4BE0-BDA1-10CEF403FE6D}" srcOrd="0" destOrd="0" presId="urn:microsoft.com/office/officeart/2005/8/layout/list1"/>
    <dgm:cxn modelId="{0FDC4FF7-BD58-4B86-985B-75F48D8CBCEA}" srcId="{CB4990F4-66DB-43B1-839A-A6720F149DA6}" destId="{1E4E596C-8802-4BA9-96B2-251761E258F6}" srcOrd="2" destOrd="0" parTransId="{EB45E9DE-F2DD-4C97-B0EE-E8717C2A7C31}" sibTransId="{27475F23-17A8-4276-906A-15A9F91F06C7}"/>
    <dgm:cxn modelId="{130CC55C-DA8F-4955-B250-C71AA564E078}" type="presParOf" srcId="{7A4BC4AF-026D-44E4-B933-68F8EA07A34A}" destId="{B934A94B-7B64-4ADF-ACD5-97434DEBD76A}" srcOrd="0" destOrd="0" presId="urn:microsoft.com/office/officeart/2005/8/layout/list1"/>
    <dgm:cxn modelId="{E4786288-4A7E-4CC7-BC85-7705F63F8CA0}" type="presParOf" srcId="{B934A94B-7B64-4ADF-ACD5-97434DEBD76A}" destId="{81D03E17-3835-44A1-980F-7FF016C59626}" srcOrd="0" destOrd="0" presId="urn:microsoft.com/office/officeart/2005/8/layout/list1"/>
    <dgm:cxn modelId="{A782A155-DD80-46FB-ADAD-52BF4947CA03}" type="presParOf" srcId="{B934A94B-7B64-4ADF-ACD5-97434DEBD76A}" destId="{B451A255-3982-4CDE-BAD7-01C4AA4D825F}" srcOrd="1" destOrd="0" presId="urn:microsoft.com/office/officeart/2005/8/layout/list1"/>
    <dgm:cxn modelId="{02CA5042-E691-498F-AF56-12857EDEF49B}" type="presParOf" srcId="{7A4BC4AF-026D-44E4-B933-68F8EA07A34A}" destId="{B32EFA38-2599-4DCF-8E5D-2B1153C80C15}" srcOrd="1" destOrd="0" presId="urn:microsoft.com/office/officeart/2005/8/layout/list1"/>
    <dgm:cxn modelId="{5778669F-BDB6-43A6-B55A-CD0CB226FC25}" type="presParOf" srcId="{7A4BC4AF-026D-44E4-B933-68F8EA07A34A}" destId="{9AE845B5-C19D-4BE0-BDA1-10CEF403FE6D}" srcOrd="2" destOrd="0" presId="urn:microsoft.com/office/officeart/2005/8/layout/list1"/>
    <dgm:cxn modelId="{5E53C4BA-2CC6-4683-B197-32A977877833}" type="presParOf" srcId="{7A4BC4AF-026D-44E4-B933-68F8EA07A34A}" destId="{E1A0AD2E-E9B9-4479-B013-DB426221EDA9}" srcOrd="3" destOrd="0" presId="urn:microsoft.com/office/officeart/2005/8/layout/list1"/>
    <dgm:cxn modelId="{8CB15B53-30BC-4DA8-8B66-B715C159DD04}" type="presParOf" srcId="{7A4BC4AF-026D-44E4-B933-68F8EA07A34A}" destId="{2EE0FFCD-2BD1-47D3-8DF8-0F27A94071FE}" srcOrd="4" destOrd="0" presId="urn:microsoft.com/office/officeart/2005/8/layout/list1"/>
    <dgm:cxn modelId="{7B47AE07-4689-4D7A-ACD9-E777DAF09957}" type="presParOf" srcId="{2EE0FFCD-2BD1-47D3-8DF8-0F27A94071FE}" destId="{DB2732B5-6F3B-4B7C-9999-9B711477F68F}" srcOrd="0" destOrd="0" presId="urn:microsoft.com/office/officeart/2005/8/layout/list1"/>
    <dgm:cxn modelId="{D8F75222-8675-48BD-85C9-C086D8648710}" type="presParOf" srcId="{2EE0FFCD-2BD1-47D3-8DF8-0F27A94071FE}" destId="{AC797036-C288-4E9D-A5A9-BFC33F0F1D53}" srcOrd="1" destOrd="0" presId="urn:microsoft.com/office/officeart/2005/8/layout/list1"/>
    <dgm:cxn modelId="{6A829339-AE68-47C0-84A6-024A27BBDB3A}" type="presParOf" srcId="{7A4BC4AF-026D-44E4-B933-68F8EA07A34A}" destId="{21DA3266-C837-4456-B07A-1343A5ADA43A}" srcOrd="5" destOrd="0" presId="urn:microsoft.com/office/officeart/2005/8/layout/list1"/>
    <dgm:cxn modelId="{D2B860B5-DE35-4DBB-A2FE-50FB8639F38B}" type="presParOf" srcId="{7A4BC4AF-026D-44E4-B933-68F8EA07A34A}" destId="{472F62CC-5514-4259-A562-6CB1985B65FF}" srcOrd="6" destOrd="0" presId="urn:microsoft.com/office/officeart/2005/8/layout/list1"/>
    <dgm:cxn modelId="{03794A0A-6EC3-41B9-A655-8B4D9C560D83}" type="presParOf" srcId="{7A4BC4AF-026D-44E4-B933-68F8EA07A34A}" destId="{9EA92C0B-DE46-4837-A651-4C7FCB434682}" srcOrd="7" destOrd="0" presId="urn:microsoft.com/office/officeart/2005/8/layout/list1"/>
    <dgm:cxn modelId="{920E5DD5-A143-4A08-858F-467202C9D286}" type="presParOf" srcId="{7A4BC4AF-026D-44E4-B933-68F8EA07A34A}" destId="{23BB1113-A71F-4890-BDC8-1243F9C036F9}" srcOrd="8" destOrd="0" presId="urn:microsoft.com/office/officeart/2005/8/layout/list1"/>
    <dgm:cxn modelId="{FB6C6EA4-5631-4F68-9575-C38AB7AC5C9B}" type="presParOf" srcId="{23BB1113-A71F-4890-BDC8-1243F9C036F9}" destId="{8E69DD96-C0E8-49CD-BFBB-EDAD29F58BE9}" srcOrd="0" destOrd="0" presId="urn:microsoft.com/office/officeart/2005/8/layout/list1"/>
    <dgm:cxn modelId="{56955759-269C-48DF-93E8-D73036E0EB80}" type="presParOf" srcId="{23BB1113-A71F-4890-BDC8-1243F9C036F9}" destId="{6123ABB9-0577-4EAF-978C-0B0E6F6F42EF}" srcOrd="1" destOrd="0" presId="urn:microsoft.com/office/officeart/2005/8/layout/list1"/>
    <dgm:cxn modelId="{75243C67-1914-4A07-84EA-47780B1B1ADF}" type="presParOf" srcId="{7A4BC4AF-026D-44E4-B933-68F8EA07A34A}" destId="{8F409EE0-5BD2-40DB-8533-4AFA8F497986}" srcOrd="9" destOrd="0" presId="urn:microsoft.com/office/officeart/2005/8/layout/list1"/>
    <dgm:cxn modelId="{CCFD90F9-7D15-457F-8810-899DC37C7C61}" type="presParOf" srcId="{7A4BC4AF-026D-44E4-B933-68F8EA07A34A}" destId="{219A0FB9-3FA3-4FDF-9870-5D98EEE5F57A}"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196272"/>
          <a:ext cx="5293112" cy="921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270764"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Bulbs Appear Stripped</a:t>
          </a:r>
        </a:p>
        <a:p>
          <a:pPr marL="171450" lvl="1" indent="-171450" algn="l" defTabSz="755650">
            <a:lnSpc>
              <a:spcPct val="90000"/>
            </a:lnSpc>
            <a:spcBef>
              <a:spcPct val="0"/>
            </a:spcBef>
            <a:spcAft>
              <a:spcPct val="15000"/>
            </a:spcAft>
            <a:buChar char="•"/>
          </a:pPr>
          <a:r>
            <a:rPr lang="en-US" sz="1700" kern="1200" dirty="0">
              <a:solidFill>
                <a:srgbClr val="646464"/>
              </a:solidFill>
            </a:rPr>
            <a:t>No Protective Root Sheath</a:t>
          </a:r>
        </a:p>
      </dsp:txBody>
      <dsp:txXfrm>
        <a:off x="0" y="196272"/>
        <a:ext cx="5293112" cy="921375"/>
      </dsp:txXfrm>
    </dsp:sp>
    <dsp:sp modelId="{B451A255-3982-4CDE-BAD7-01C4AA4D825F}">
      <dsp:nvSpPr>
        <dsp:cNvPr id="0" name=""/>
        <dsp:cNvSpPr/>
      </dsp:nvSpPr>
      <dsp:spPr>
        <a:xfrm>
          <a:off x="264655" y="4392"/>
          <a:ext cx="370517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83389" y="23126"/>
        <a:ext cx="3667710" cy="346292"/>
      </dsp:txXfrm>
    </dsp:sp>
    <dsp:sp modelId="{472F62CC-5514-4259-A562-6CB1985B65FF}">
      <dsp:nvSpPr>
        <dsp:cNvPr id="0" name=""/>
        <dsp:cNvSpPr/>
      </dsp:nvSpPr>
      <dsp:spPr>
        <a:xfrm>
          <a:off x="0" y="1379727"/>
          <a:ext cx="5293112" cy="11875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270764"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Incomplete Dissection</a:t>
          </a:r>
        </a:p>
        <a:p>
          <a:pPr marL="171450" lvl="1" indent="-171450" algn="l" defTabSz="755650">
            <a:lnSpc>
              <a:spcPct val="90000"/>
            </a:lnSpc>
            <a:spcBef>
              <a:spcPct val="0"/>
            </a:spcBef>
            <a:spcAft>
              <a:spcPct val="15000"/>
            </a:spcAft>
            <a:buChar char="•"/>
          </a:pPr>
          <a:r>
            <a:rPr lang="en-US" sz="1700" kern="1200" dirty="0">
              <a:solidFill>
                <a:srgbClr val="646464"/>
              </a:solidFill>
            </a:rPr>
            <a:t>Extraction Technique</a:t>
          </a:r>
        </a:p>
        <a:p>
          <a:pPr marL="171450" lvl="1" indent="-171450" algn="l" defTabSz="755650">
            <a:lnSpc>
              <a:spcPct val="90000"/>
            </a:lnSpc>
            <a:spcBef>
              <a:spcPct val="0"/>
            </a:spcBef>
            <a:spcAft>
              <a:spcPct val="15000"/>
            </a:spcAft>
            <a:buChar char="•"/>
          </a:pPr>
          <a:r>
            <a:rPr lang="en-US" sz="1700" kern="1200" dirty="0">
              <a:solidFill>
                <a:srgbClr val="646464"/>
              </a:solidFill>
            </a:rPr>
            <a:t>Needle &amp; Punch Size</a:t>
          </a:r>
        </a:p>
      </dsp:txBody>
      <dsp:txXfrm>
        <a:off x="0" y="1379727"/>
        <a:ext cx="5293112" cy="1187550"/>
      </dsp:txXfrm>
    </dsp:sp>
    <dsp:sp modelId="{AC797036-C288-4E9D-A5A9-BFC33F0F1D53}">
      <dsp:nvSpPr>
        <dsp:cNvPr id="0" name=""/>
        <dsp:cNvSpPr/>
      </dsp:nvSpPr>
      <dsp:spPr>
        <a:xfrm>
          <a:off x="264655" y="1187847"/>
          <a:ext cx="370517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83389" y="1206581"/>
        <a:ext cx="3667710" cy="346292"/>
      </dsp:txXfrm>
    </dsp:sp>
    <dsp:sp modelId="{219A0FB9-3FA3-4FDF-9870-5D98EEE5F57A}">
      <dsp:nvSpPr>
        <dsp:cNvPr id="0" name=""/>
        <dsp:cNvSpPr/>
      </dsp:nvSpPr>
      <dsp:spPr>
        <a:xfrm>
          <a:off x="0" y="2829357"/>
          <a:ext cx="5293112" cy="1965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270764"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Increase CD if Dissection is Incomplete</a:t>
          </a:r>
        </a:p>
        <a:p>
          <a:pPr marL="171450" lvl="1" indent="-171450" algn="l" defTabSz="755650">
            <a:lnSpc>
              <a:spcPct val="90000"/>
            </a:lnSpc>
            <a:spcBef>
              <a:spcPct val="0"/>
            </a:spcBef>
            <a:spcAft>
              <a:spcPct val="15000"/>
            </a:spcAft>
            <a:buChar char="•"/>
          </a:pPr>
          <a:r>
            <a:rPr lang="en-US" sz="1700" kern="1200" dirty="0">
              <a:solidFill>
                <a:srgbClr val="646464"/>
              </a:solidFill>
            </a:rPr>
            <a:t>Increase ND to Increase Tissue at the Bottom</a:t>
          </a:r>
        </a:p>
        <a:p>
          <a:pPr marL="171450" lvl="1" indent="-171450" algn="l" defTabSz="755650">
            <a:lnSpc>
              <a:spcPct val="90000"/>
            </a:lnSpc>
            <a:spcBef>
              <a:spcPct val="0"/>
            </a:spcBef>
            <a:spcAft>
              <a:spcPct val="15000"/>
            </a:spcAft>
            <a:buChar char="•"/>
          </a:pPr>
          <a:r>
            <a:rPr lang="en-US" sz="1700" kern="1200" dirty="0">
              <a:solidFill>
                <a:srgbClr val="646464"/>
              </a:solidFill>
            </a:rPr>
            <a:t>Ensure use of 2-Hand Extraction Technique</a:t>
          </a:r>
        </a:p>
        <a:p>
          <a:pPr marL="171450" lvl="1" indent="-171450" algn="l" defTabSz="755650">
            <a:lnSpc>
              <a:spcPct val="90000"/>
            </a:lnSpc>
            <a:spcBef>
              <a:spcPct val="0"/>
            </a:spcBef>
            <a:spcAft>
              <a:spcPct val="15000"/>
            </a:spcAft>
            <a:buChar char="•"/>
          </a:pPr>
          <a:r>
            <a:rPr lang="en-US" sz="1700" kern="1200" dirty="0">
              <a:solidFill>
                <a:srgbClr val="646464"/>
              </a:solidFill>
            </a:rPr>
            <a:t>If Using a Smaller Needle/Punch Size and More Tissue is Desired, Consider Using a Larger Size Needle/Punch</a:t>
          </a:r>
        </a:p>
      </dsp:txBody>
      <dsp:txXfrm>
        <a:off x="0" y="2829357"/>
        <a:ext cx="5293112" cy="1965600"/>
      </dsp:txXfrm>
    </dsp:sp>
    <dsp:sp modelId="{6123ABB9-0577-4EAF-978C-0B0E6F6F42EF}">
      <dsp:nvSpPr>
        <dsp:cNvPr id="0" name=""/>
        <dsp:cNvSpPr/>
      </dsp:nvSpPr>
      <dsp:spPr>
        <a:xfrm>
          <a:off x="264655" y="2637477"/>
          <a:ext cx="3705178"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83389" y="2656211"/>
        <a:ext cx="3667710"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342692"/>
          <a:ext cx="5293112" cy="110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458216"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Damage to the Lower Portion of the Graft</a:t>
          </a:r>
        </a:p>
        <a:p>
          <a:pPr marL="342900" lvl="2" indent="-171450" algn="l" defTabSz="755650">
            <a:lnSpc>
              <a:spcPct val="90000"/>
            </a:lnSpc>
            <a:spcBef>
              <a:spcPct val="0"/>
            </a:spcBef>
            <a:spcAft>
              <a:spcPct val="15000"/>
            </a:spcAft>
            <a:buChar char="•"/>
          </a:pPr>
          <a:r>
            <a:rPr lang="en-US" sz="1700" kern="1200" dirty="0">
              <a:solidFill>
                <a:srgbClr val="646464"/>
              </a:solidFill>
            </a:rPr>
            <a:t>Crushed, Spun or Bent</a:t>
          </a:r>
        </a:p>
      </dsp:txBody>
      <dsp:txXfrm>
        <a:off x="0" y="342692"/>
        <a:ext cx="5293112" cy="1108800"/>
      </dsp:txXfrm>
    </dsp:sp>
    <dsp:sp modelId="{B451A255-3982-4CDE-BAD7-01C4AA4D825F}">
      <dsp:nvSpPr>
        <dsp:cNvPr id="0" name=""/>
        <dsp:cNvSpPr/>
      </dsp:nvSpPr>
      <dsp:spPr>
        <a:xfrm>
          <a:off x="264655" y="17972"/>
          <a:ext cx="3705178"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96358" y="49675"/>
        <a:ext cx="3641772" cy="586034"/>
      </dsp:txXfrm>
    </dsp:sp>
    <dsp:sp modelId="{472F62CC-5514-4259-A562-6CB1985B65FF}">
      <dsp:nvSpPr>
        <dsp:cNvPr id="0" name=""/>
        <dsp:cNvSpPr/>
      </dsp:nvSpPr>
      <dsp:spPr>
        <a:xfrm>
          <a:off x="0" y="1895012"/>
          <a:ext cx="5293112" cy="110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458216"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Deep CD</a:t>
          </a:r>
        </a:p>
        <a:p>
          <a:pPr marL="171450" lvl="1" indent="-171450" algn="l" defTabSz="755650">
            <a:lnSpc>
              <a:spcPct val="90000"/>
            </a:lnSpc>
            <a:spcBef>
              <a:spcPct val="0"/>
            </a:spcBef>
            <a:spcAft>
              <a:spcPct val="15000"/>
            </a:spcAft>
            <a:buChar char="•"/>
          </a:pPr>
          <a:r>
            <a:rPr lang="en-US" sz="1700" kern="1200" dirty="0">
              <a:solidFill>
                <a:srgbClr val="646464"/>
              </a:solidFill>
            </a:rPr>
            <a:t>Improper Skin Tensioner Application</a:t>
          </a:r>
        </a:p>
      </dsp:txBody>
      <dsp:txXfrm>
        <a:off x="0" y="1895012"/>
        <a:ext cx="5293112" cy="1108800"/>
      </dsp:txXfrm>
    </dsp:sp>
    <dsp:sp modelId="{AC797036-C288-4E9D-A5A9-BFC33F0F1D53}">
      <dsp:nvSpPr>
        <dsp:cNvPr id="0" name=""/>
        <dsp:cNvSpPr/>
      </dsp:nvSpPr>
      <dsp:spPr>
        <a:xfrm>
          <a:off x="264655" y="1570292"/>
          <a:ext cx="3705178"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96358" y="1601995"/>
        <a:ext cx="3641772" cy="586034"/>
      </dsp:txXfrm>
    </dsp:sp>
    <dsp:sp modelId="{219A0FB9-3FA3-4FDF-9870-5D98EEE5F57A}">
      <dsp:nvSpPr>
        <dsp:cNvPr id="0" name=""/>
        <dsp:cNvSpPr/>
      </dsp:nvSpPr>
      <dsp:spPr>
        <a:xfrm>
          <a:off x="0" y="3447332"/>
          <a:ext cx="5293112" cy="135134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458216"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Decrease the CD</a:t>
          </a:r>
        </a:p>
        <a:p>
          <a:pPr marL="171450" lvl="1" indent="-171450" algn="l" defTabSz="755650">
            <a:lnSpc>
              <a:spcPct val="90000"/>
            </a:lnSpc>
            <a:spcBef>
              <a:spcPct val="0"/>
            </a:spcBef>
            <a:spcAft>
              <a:spcPct val="15000"/>
            </a:spcAft>
            <a:buChar char="•"/>
          </a:pPr>
          <a:r>
            <a:rPr lang="en-US" sz="1700" kern="1200" dirty="0">
              <a:solidFill>
                <a:srgbClr val="646464"/>
              </a:solidFill>
            </a:rPr>
            <a:t>Ensure that the Skin Tensioner is Applied Properly and Reapply if Necessary </a:t>
          </a:r>
        </a:p>
      </dsp:txBody>
      <dsp:txXfrm>
        <a:off x="0" y="3447332"/>
        <a:ext cx="5293112" cy="1351349"/>
      </dsp:txXfrm>
    </dsp:sp>
    <dsp:sp modelId="{6123ABB9-0577-4EAF-978C-0B0E6F6F42EF}">
      <dsp:nvSpPr>
        <dsp:cNvPr id="0" name=""/>
        <dsp:cNvSpPr/>
      </dsp:nvSpPr>
      <dsp:spPr>
        <a:xfrm>
          <a:off x="264655" y="3122612"/>
          <a:ext cx="3705178"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96358" y="3154315"/>
        <a:ext cx="3641772"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277397"/>
          <a:ext cx="5293112" cy="7371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124968" rIns="4108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Only Top Layer of Skin</a:t>
          </a:r>
        </a:p>
        <a:p>
          <a:pPr marL="171450" lvl="1" indent="-171450" algn="l" defTabSz="711200">
            <a:lnSpc>
              <a:spcPct val="90000"/>
            </a:lnSpc>
            <a:spcBef>
              <a:spcPct val="0"/>
            </a:spcBef>
            <a:spcAft>
              <a:spcPct val="15000"/>
            </a:spcAft>
            <a:buChar char="•"/>
          </a:pPr>
          <a:r>
            <a:rPr lang="en-US" sz="1600" kern="1200" dirty="0">
              <a:solidFill>
                <a:srgbClr val="646464"/>
              </a:solidFill>
            </a:rPr>
            <a:t>No Hair Follicles</a:t>
          </a:r>
        </a:p>
      </dsp:txBody>
      <dsp:txXfrm>
        <a:off x="0" y="277397"/>
        <a:ext cx="5293112" cy="737100"/>
      </dsp:txXfrm>
    </dsp:sp>
    <dsp:sp modelId="{B451A255-3982-4CDE-BAD7-01C4AA4D825F}">
      <dsp:nvSpPr>
        <dsp:cNvPr id="0" name=""/>
        <dsp:cNvSpPr/>
      </dsp:nvSpPr>
      <dsp:spPr>
        <a:xfrm>
          <a:off x="264655" y="56824"/>
          <a:ext cx="3705178" cy="3091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79746" y="71915"/>
        <a:ext cx="3674996" cy="278950"/>
      </dsp:txXfrm>
    </dsp:sp>
    <dsp:sp modelId="{472F62CC-5514-4259-A562-6CB1985B65FF}">
      <dsp:nvSpPr>
        <dsp:cNvPr id="0" name=""/>
        <dsp:cNvSpPr/>
      </dsp:nvSpPr>
      <dsp:spPr>
        <a:xfrm>
          <a:off x="0" y="1289924"/>
          <a:ext cx="5293112" cy="1474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124968" rIns="4108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Incomplete Dissection</a:t>
          </a:r>
        </a:p>
        <a:p>
          <a:pPr marL="171450" lvl="1" indent="-171450" algn="l" defTabSz="711200">
            <a:lnSpc>
              <a:spcPct val="90000"/>
            </a:lnSpc>
            <a:spcBef>
              <a:spcPct val="0"/>
            </a:spcBef>
            <a:spcAft>
              <a:spcPct val="15000"/>
            </a:spcAft>
            <a:buChar char="•"/>
          </a:pPr>
          <a:r>
            <a:rPr lang="en-US" sz="1600" kern="1200" dirty="0">
              <a:solidFill>
                <a:srgbClr val="646464"/>
              </a:solidFill>
            </a:rPr>
            <a:t>Improper Extraction Technique</a:t>
          </a:r>
        </a:p>
        <a:p>
          <a:pPr marL="171450" lvl="1" indent="-171450" algn="l" defTabSz="711200">
            <a:lnSpc>
              <a:spcPct val="90000"/>
            </a:lnSpc>
            <a:spcBef>
              <a:spcPct val="0"/>
            </a:spcBef>
            <a:spcAft>
              <a:spcPct val="15000"/>
            </a:spcAft>
            <a:buChar char="•"/>
          </a:pPr>
          <a:r>
            <a:rPr lang="en-US" sz="1600" kern="1200" dirty="0">
              <a:solidFill>
                <a:srgbClr val="646464"/>
              </a:solidFill>
            </a:rPr>
            <a:t>The Punch Struggles to Dissect because the Needle Depth is Too Shallow</a:t>
          </a:r>
        </a:p>
        <a:p>
          <a:pPr marL="171450" lvl="1" indent="-171450" algn="l" defTabSz="711200">
            <a:lnSpc>
              <a:spcPct val="90000"/>
            </a:lnSpc>
            <a:spcBef>
              <a:spcPct val="0"/>
            </a:spcBef>
            <a:spcAft>
              <a:spcPct val="15000"/>
            </a:spcAft>
            <a:buChar char="•"/>
          </a:pPr>
          <a:r>
            <a:rPr lang="en-US" sz="1600" kern="1200" dirty="0">
              <a:solidFill>
                <a:srgbClr val="646464"/>
              </a:solidFill>
            </a:rPr>
            <a:t>Improper Skin Tensioner Technique</a:t>
          </a:r>
        </a:p>
      </dsp:txBody>
      <dsp:txXfrm>
        <a:off x="0" y="1289924"/>
        <a:ext cx="5293112" cy="1474200"/>
      </dsp:txXfrm>
    </dsp:sp>
    <dsp:sp modelId="{AC797036-C288-4E9D-A5A9-BFC33F0F1D53}">
      <dsp:nvSpPr>
        <dsp:cNvPr id="0" name=""/>
        <dsp:cNvSpPr/>
      </dsp:nvSpPr>
      <dsp:spPr>
        <a:xfrm>
          <a:off x="264655" y="1046897"/>
          <a:ext cx="3705178" cy="3315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80842" y="1063084"/>
        <a:ext cx="3672804" cy="299212"/>
      </dsp:txXfrm>
    </dsp:sp>
    <dsp:sp modelId="{219A0FB9-3FA3-4FDF-9870-5D98EEE5F57A}">
      <dsp:nvSpPr>
        <dsp:cNvPr id="0" name=""/>
        <dsp:cNvSpPr/>
      </dsp:nvSpPr>
      <dsp:spPr>
        <a:xfrm>
          <a:off x="0" y="3118962"/>
          <a:ext cx="5293112" cy="170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124968" rIns="4108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Increase the CD, if Dissection is Incomplete</a:t>
          </a:r>
        </a:p>
        <a:p>
          <a:pPr marL="171450" lvl="1" indent="-171450" algn="l" defTabSz="711200">
            <a:lnSpc>
              <a:spcPct val="90000"/>
            </a:lnSpc>
            <a:spcBef>
              <a:spcPct val="0"/>
            </a:spcBef>
            <a:spcAft>
              <a:spcPct val="15000"/>
            </a:spcAft>
            <a:buChar char="•"/>
          </a:pPr>
          <a:r>
            <a:rPr lang="en-US" sz="1600" kern="1200" dirty="0">
              <a:solidFill>
                <a:srgbClr val="646464"/>
              </a:solidFill>
            </a:rPr>
            <a:t>Ensure the Proper 2-Hand Extraction Technique is Used</a:t>
          </a:r>
        </a:p>
        <a:p>
          <a:pPr marL="171450" lvl="1" indent="-171450" algn="l" defTabSz="711200">
            <a:lnSpc>
              <a:spcPct val="90000"/>
            </a:lnSpc>
            <a:spcBef>
              <a:spcPct val="0"/>
            </a:spcBef>
            <a:spcAft>
              <a:spcPct val="15000"/>
            </a:spcAft>
            <a:buChar char="•"/>
          </a:pPr>
          <a:r>
            <a:rPr lang="en-US" sz="1600" kern="1200" dirty="0">
              <a:solidFill>
                <a:srgbClr val="646464"/>
              </a:solidFill>
            </a:rPr>
            <a:t>Increase ND if the Punch is Struggling to Dissect</a:t>
          </a:r>
        </a:p>
        <a:p>
          <a:pPr marL="171450" lvl="1" indent="-171450" algn="l" defTabSz="711200">
            <a:lnSpc>
              <a:spcPct val="90000"/>
            </a:lnSpc>
            <a:spcBef>
              <a:spcPct val="0"/>
            </a:spcBef>
            <a:spcAft>
              <a:spcPct val="15000"/>
            </a:spcAft>
            <a:buChar char="•"/>
          </a:pPr>
          <a:r>
            <a:rPr lang="en-US" sz="1600" kern="1200" dirty="0">
              <a:solidFill>
                <a:srgbClr val="646464"/>
              </a:solidFill>
            </a:rPr>
            <a:t>Ensure that the Skin Tensioner is Applied Properly and Reapply if Necessary</a:t>
          </a:r>
        </a:p>
      </dsp:txBody>
      <dsp:txXfrm>
        <a:off x="0" y="3118962"/>
        <a:ext cx="5293112" cy="1701000"/>
      </dsp:txXfrm>
    </dsp:sp>
    <dsp:sp modelId="{6123ABB9-0577-4EAF-978C-0B0E6F6F42EF}">
      <dsp:nvSpPr>
        <dsp:cNvPr id="0" name=""/>
        <dsp:cNvSpPr/>
      </dsp:nvSpPr>
      <dsp:spPr>
        <a:xfrm>
          <a:off x="264655" y="2796524"/>
          <a:ext cx="3705178" cy="410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84718" y="2816587"/>
        <a:ext cx="3665052" cy="3708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282663"/>
          <a:ext cx="5293112"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333248"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A Graft Showing Damage to the Neighboring Graft</a:t>
          </a:r>
        </a:p>
      </dsp:txBody>
      <dsp:txXfrm>
        <a:off x="0" y="282663"/>
        <a:ext cx="5293112" cy="932400"/>
      </dsp:txXfrm>
    </dsp:sp>
    <dsp:sp modelId="{B451A255-3982-4CDE-BAD7-01C4AA4D825F}">
      <dsp:nvSpPr>
        <dsp:cNvPr id="0" name=""/>
        <dsp:cNvSpPr/>
      </dsp:nvSpPr>
      <dsp:spPr>
        <a:xfrm>
          <a:off x="264655" y="46503"/>
          <a:ext cx="3705178"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87712" y="69560"/>
        <a:ext cx="3659064" cy="426206"/>
      </dsp:txXfrm>
    </dsp:sp>
    <dsp:sp modelId="{472F62CC-5514-4259-A562-6CB1985B65FF}">
      <dsp:nvSpPr>
        <dsp:cNvPr id="0" name=""/>
        <dsp:cNvSpPr/>
      </dsp:nvSpPr>
      <dsp:spPr>
        <a:xfrm>
          <a:off x="0" y="1537623"/>
          <a:ext cx="5293112" cy="126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333248"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Not Ideal Skin Tensioner Application</a:t>
          </a:r>
        </a:p>
        <a:p>
          <a:pPr marL="171450" lvl="1" indent="-171450" algn="l" defTabSz="755650">
            <a:lnSpc>
              <a:spcPct val="90000"/>
            </a:lnSpc>
            <a:spcBef>
              <a:spcPct val="0"/>
            </a:spcBef>
            <a:spcAft>
              <a:spcPct val="15000"/>
            </a:spcAft>
            <a:buChar char="•"/>
          </a:pPr>
          <a:r>
            <a:rPr lang="en-US" sz="1700" kern="1200" dirty="0">
              <a:solidFill>
                <a:srgbClr val="646464"/>
              </a:solidFill>
            </a:rPr>
            <a:t>Shallow Needle Depth</a:t>
          </a:r>
        </a:p>
        <a:p>
          <a:pPr marL="171450" lvl="1" indent="-171450" algn="l" defTabSz="755650">
            <a:lnSpc>
              <a:spcPct val="90000"/>
            </a:lnSpc>
            <a:spcBef>
              <a:spcPct val="0"/>
            </a:spcBef>
            <a:spcAft>
              <a:spcPct val="15000"/>
            </a:spcAft>
            <a:buChar char="•"/>
          </a:pPr>
          <a:r>
            <a:rPr lang="en-US" sz="1700" kern="1200" dirty="0">
              <a:solidFill>
                <a:srgbClr val="646464"/>
              </a:solidFill>
            </a:rPr>
            <a:t>Site Spacing Too Close</a:t>
          </a:r>
        </a:p>
      </dsp:txBody>
      <dsp:txXfrm>
        <a:off x="0" y="1537623"/>
        <a:ext cx="5293112" cy="1260000"/>
      </dsp:txXfrm>
    </dsp:sp>
    <dsp:sp modelId="{AC797036-C288-4E9D-A5A9-BFC33F0F1D53}">
      <dsp:nvSpPr>
        <dsp:cNvPr id="0" name=""/>
        <dsp:cNvSpPr/>
      </dsp:nvSpPr>
      <dsp:spPr>
        <a:xfrm>
          <a:off x="264655" y="1301463"/>
          <a:ext cx="3705178"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87712" y="1324520"/>
        <a:ext cx="3659064" cy="426206"/>
      </dsp:txXfrm>
    </dsp:sp>
    <dsp:sp modelId="{219A0FB9-3FA3-4FDF-9870-5D98EEE5F57A}">
      <dsp:nvSpPr>
        <dsp:cNvPr id="0" name=""/>
        <dsp:cNvSpPr/>
      </dsp:nvSpPr>
      <dsp:spPr>
        <a:xfrm>
          <a:off x="0" y="3120183"/>
          <a:ext cx="5293112" cy="148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0804" tIns="333248" rIns="410804"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Ensure that the Skin Tensioner is Applied Properly and Reapply if Necessary</a:t>
          </a:r>
        </a:p>
        <a:p>
          <a:pPr marL="171450" lvl="1" indent="-171450" algn="l" defTabSz="755650">
            <a:lnSpc>
              <a:spcPct val="90000"/>
            </a:lnSpc>
            <a:spcBef>
              <a:spcPct val="0"/>
            </a:spcBef>
            <a:spcAft>
              <a:spcPct val="15000"/>
            </a:spcAft>
            <a:buChar char="•"/>
          </a:pPr>
          <a:r>
            <a:rPr lang="en-US" sz="1700" kern="1200" dirty="0">
              <a:solidFill>
                <a:srgbClr val="646464"/>
              </a:solidFill>
            </a:rPr>
            <a:t>Increase Needle Depth</a:t>
          </a:r>
        </a:p>
        <a:p>
          <a:pPr marL="171450" lvl="1" indent="-171450" algn="l" defTabSz="755650">
            <a:lnSpc>
              <a:spcPct val="90000"/>
            </a:lnSpc>
            <a:spcBef>
              <a:spcPct val="0"/>
            </a:spcBef>
            <a:spcAft>
              <a:spcPct val="15000"/>
            </a:spcAft>
            <a:buChar char="•"/>
          </a:pPr>
          <a:r>
            <a:rPr lang="en-US" sz="1700" kern="1200" dirty="0">
              <a:solidFill>
                <a:srgbClr val="646464"/>
              </a:solidFill>
            </a:rPr>
            <a:t>Verify the Site Spacing is Ideal for Patient</a:t>
          </a:r>
        </a:p>
      </dsp:txBody>
      <dsp:txXfrm>
        <a:off x="0" y="3120183"/>
        <a:ext cx="5293112" cy="1486800"/>
      </dsp:txXfrm>
    </dsp:sp>
    <dsp:sp modelId="{6123ABB9-0577-4EAF-978C-0B0E6F6F42EF}">
      <dsp:nvSpPr>
        <dsp:cNvPr id="0" name=""/>
        <dsp:cNvSpPr/>
      </dsp:nvSpPr>
      <dsp:spPr>
        <a:xfrm>
          <a:off x="264655" y="2884023"/>
          <a:ext cx="3705178"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47" tIns="0" rIns="140047"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87712" y="2907080"/>
        <a:ext cx="3659064"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317377"/>
          <a:ext cx="4545308" cy="1039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2766" tIns="416560" rIns="35276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Grafts Fully Transected at the Upper Portion of the Graft</a:t>
          </a:r>
        </a:p>
      </dsp:txBody>
      <dsp:txXfrm>
        <a:off x="0" y="317377"/>
        <a:ext cx="4545308" cy="1039500"/>
      </dsp:txXfrm>
    </dsp:sp>
    <dsp:sp modelId="{B451A255-3982-4CDE-BAD7-01C4AA4D825F}">
      <dsp:nvSpPr>
        <dsp:cNvPr id="0" name=""/>
        <dsp:cNvSpPr/>
      </dsp:nvSpPr>
      <dsp:spPr>
        <a:xfrm>
          <a:off x="227265" y="22177"/>
          <a:ext cx="318171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261" tIns="0" rIns="120261"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56086" y="50998"/>
        <a:ext cx="3124073" cy="532758"/>
      </dsp:txXfrm>
    </dsp:sp>
    <dsp:sp modelId="{472F62CC-5514-4259-A562-6CB1985B65FF}">
      <dsp:nvSpPr>
        <dsp:cNvPr id="0" name=""/>
        <dsp:cNvSpPr/>
      </dsp:nvSpPr>
      <dsp:spPr>
        <a:xfrm>
          <a:off x="0" y="1760077"/>
          <a:ext cx="4545308" cy="107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2766" tIns="416560" rIns="35276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Deep Needle Depth</a:t>
          </a:r>
        </a:p>
        <a:p>
          <a:pPr marL="171450" lvl="1" indent="-171450" algn="l" defTabSz="755650">
            <a:lnSpc>
              <a:spcPct val="90000"/>
            </a:lnSpc>
            <a:spcBef>
              <a:spcPct val="0"/>
            </a:spcBef>
            <a:spcAft>
              <a:spcPct val="15000"/>
            </a:spcAft>
            <a:buChar char="•"/>
          </a:pPr>
          <a:r>
            <a:rPr lang="en-US" sz="1700" kern="1200" dirty="0">
              <a:solidFill>
                <a:srgbClr val="646464"/>
              </a:solidFill>
            </a:rPr>
            <a:t>Improper Skin Tensioner Application</a:t>
          </a:r>
        </a:p>
      </dsp:txBody>
      <dsp:txXfrm>
        <a:off x="0" y="1760077"/>
        <a:ext cx="4545308" cy="1071000"/>
      </dsp:txXfrm>
    </dsp:sp>
    <dsp:sp modelId="{AC797036-C288-4E9D-A5A9-BFC33F0F1D53}">
      <dsp:nvSpPr>
        <dsp:cNvPr id="0" name=""/>
        <dsp:cNvSpPr/>
      </dsp:nvSpPr>
      <dsp:spPr>
        <a:xfrm>
          <a:off x="227265" y="1464877"/>
          <a:ext cx="318171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261" tIns="0" rIns="120261"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56086" y="1493698"/>
        <a:ext cx="3124073" cy="532758"/>
      </dsp:txXfrm>
    </dsp:sp>
    <dsp:sp modelId="{219A0FB9-3FA3-4FDF-9870-5D98EEE5F57A}">
      <dsp:nvSpPr>
        <dsp:cNvPr id="0" name=""/>
        <dsp:cNvSpPr/>
      </dsp:nvSpPr>
      <dsp:spPr>
        <a:xfrm>
          <a:off x="0" y="3234277"/>
          <a:ext cx="4545308" cy="1291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2766" tIns="416560" rIns="35276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Decrease Needle Depth</a:t>
          </a:r>
        </a:p>
        <a:p>
          <a:pPr marL="171450" lvl="1" indent="-171450" algn="l" defTabSz="755650">
            <a:lnSpc>
              <a:spcPct val="90000"/>
            </a:lnSpc>
            <a:spcBef>
              <a:spcPct val="0"/>
            </a:spcBef>
            <a:spcAft>
              <a:spcPct val="15000"/>
            </a:spcAft>
            <a:buChar char="•"/>
          </a:pPr>
          <a:r>
            <a:rPr lang="en-US" sz="1700" kern="1200" dirty="0">
              <a:solidFill>
                <a:srgbClr val="646464"/>
              </a:solidFill>
            </a:rPr>
            <a:t>Ensure the Skin Tensioner Application is Ideal and Reapply if Necessary</a:t>
          </a:r>
        </a:p>
      </dsp:txBody>
      <dsp:txXfrm>
        <a:off x="0" y="3234277"/>
        <a:ext cx="4545308" cy="1291500"/>
      </dsp:txXfrm>
    </dsp:sp>
    <dsp:sp modelId="{6123ABB9-0577-4EAF-978C-0B0E6F6F42EF}">
      <dsp:nvSpPr>
        <dsp:cNvPr id="0" name=""/>
        <dsp:cNvSpPr/>
      </dsp:nvSpPr>
      <dsp:spPr>
        <a:xfrm>
          <a:off x="227265" y="2939077"/>
          <a:ext cx="3181715"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261" tIns="0" rIns="120261"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56086" y="2967898"/>
        <a:ext cx="3124073" cy="532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327230"/>
          <a:ext cx="4419366" cy="12899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437388"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A Graft with a Single Hair or Portion of the Group that has been Transected During Harvesting</a:t>
          </a:r>
        </a:p>
      </dsp:txBody>
      <dsp:txXfrm>
        <a:off x="0" y="327230"/>
        <a:ext cx="4419366" cy="1289925"/>
      </dsp:txXfrm>
    </dsp:sp>
    <dsp:sp modelId="{B451A255-3982-4CDE-BAD7-01C4AA4D825F}">
      <dsp:nvSpPr>
        <dsp:cNvPr id="0" name=""/>
        <dsp:cNvSpPr/>
      </dsp:nvSpPr>
      <dsp:spPr>
        <a:xfrm>
          <a:off x="220968" y="34096"/>
          <a:ext cx="3093556"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51230" y="64358"/>
        <a:ext cx="3033032" cy="559396"/>
      </dsp:txXfrm>
    </dsp:sp>
    <dsp:sp modelId="{472F62CC-5514-4259-A562-6CB1985B65FF}">
      <dsp:nvSpPr>
        <dsp:cNvPr id="0" name=""/>
        <dsp:cNvSpPr/>
      </dsp:nvSpPr>
      <dsp:spPr>
        <a:xfrm>
          <a:off x="0" y="2057341"/>
          <a:ext cx="4419366" cy="810337"/>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437388"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Incorrect Approach Angle</a:t>
          </a:r>
        </a:p>
      </dsp:txBody>
      <dsp:txXfrm>
        <a:off x="0" y="2057341"/>
        <a:ext cx="4419366" cy="810337"/>
      </dsp:txXfrm>
    </dsp:sp>
    <dsp:sp modelId="{AC797036-C288-4E9D-A5A9-BFC33F0F1D53}">
      <dsp:nvSpPr>
        <dsp:cNvPr id="0" name=""/>
        <dsp:cNvSpPr/>
      </dsp:nvSpPr>
      <dsp:spPr>
        <a:xfrm>
          <a:off x="220968" y="1747381"/>
          <a:ext cx="3093556"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51230" y="1777643"/>
        <a:ext cx="3033032" cy="559396"/>
      </dsp:txXfrm>
    </dsp:sp>
    <dsp:sp modelId="{219A0FB9-3FA3-4FDF-9870-5D98EEE5F57A}">
      <dsp:nvSpPr>
        <dsp:cNvPr id="0" name=""/>
        <dsp:cNvSpPr/>
      </dsp:nvSpPr>
      <dsp:spPr>
        <a:xfrm>
          <a:off x="0" y="3291039"/>
          <a:ext cx="4419366" cy="15545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437388"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Examine Closely Under the Microscope to Determine Proper Adjustment of Angle</a:t>
          </a:r>
        </a:p>
        <a:p>
          <a:pPr marL="171450" lvl="1" indent="-171450" algn="l" defTabSz="755650">
            <a:lnSpc>
              <a:spcPct val="90000"/>
            </a:lnSpc>
            <a:spcBef>
              <a:spcPct val="0"/>
            </a:spcBef>
            <a:spcAft>
              <a:spcPct val="15000"/>
            </a:spcAft>
            <a:buChar char="•"/>
          </a:pPr>
          <a:r>
            <a:rPr lang="en-US" sz="1700" kern="1200" dirty="0">
              <a:solidFill>
                <a:srgbClr val="646464"/>
              </a:solidFill>
            </a:rPr>
            <a:t>See Next Slides for More Detail </a:t>
          </a:r>
        </a:p>
      </dsp:txBody>
      <dsp:txXfrm>
        <a:off x="0" y="3291039"/>
        <a:ext cx="4419366" cy="1554525"/>
      </dsp:txXfrm>
    </dsp:sp>
    <dsp:sp modelId="{6123ABB9-0577-4EAF-978C-0B0E6F6F42EF}">
      <dsp:nvSpPr>
        <dsp:cNvPr id="0" name=""/>
        <dsp:cNvSpPr/>
      </dsp:nvSpPr>
      <dsp:spPr>
        <a:xfrm>
          <a:off x="220968" y="2981079"/>
          <a:ext cx="3093556" cy="619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51230" y="3011341"/>
        <a:ext cx="3033032" cy="5593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452513"/>
          <a:ext cx="4419366"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333248" rIns="3429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The Hair is Off Center as Seen Here</a:t>
          </a:r>
        </a:p>
      </dsp:txBody>
      <dsp:txXfrm>
        <a:off x="0" y="452513"/>
        <a:ext cx="4419366" cy="680400"/>
      </dsp:txXfrm>
    </dsp:sp>
    <dsp:sp modelId="{B451A255-3982-4CDE-BAD7-01C4AA4D825F}">
      <dsp:nvSpPr>
        <dsp:cNvPr id="0" name=""/>
        <dsp:cNvSpPr/>
      </dsp:nvSpPr>
      <dsp:spPr>
        <a:xfrm>
          <a:off x="220968" y="229173"/>
          <a:ext cx="3093556"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44025" y="252230"/>
        <a:ext cx="3047442" cy="426206"/>
      </dsp:txXfrm>
    </dsp:sp>
    <dsp:sp modelId="{472F62CC-5514-4259-A562-6CB1985B65FF}">
      <dsp:nvSpPr>
        <dsp:cNvPr id="0" name=""/>
        <dsp:cNvSpPr/>
      </dsp:nvSpPr>
      <dsp:spPr>
        <a:xfrm>
          <a:off x="0" y="1468293"/>
          <a:ext cx="4419366"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333248" rIns="3429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Incorrect Approach Angle</a:t>
          </a:r>
        </a:p>
        <a:p>
          <a:pPr marL="171450" lvl="1" indent="-171450" algn="l" defTabSz="711200">
            <a:lnSpc>
              <a:spcPct val="90000"/>
            </a:lnSpc>
            <a:spcBef>
              <a:spcPct val="0"/>
            </a:spcBef>
            <a:spcAft>
              <a:spcPct val="15000"/>
            </a:spcAft>
            <a:buChar char="•"/>
          </a:pPr>
          <a:r>
            <a:rPr lang="en-US" sz="1600" kern="1200" dirty="0">
              <a:solidFill>
                <a:srgbClr val="646464"/>
              </a:solidFill>
            </a:rPr>
            <a:t>Improper Punch Calibration</a:t>
          </a:r>
        </a:p>
      </dsp:txBody>
      <dsp:txXfrm>
        <a:off x="0" y="1468293"/>
        <a:ext cx="4419366" cy="932400"/>
      </dsp:txXfrm>
    </dsp:sp>
    <dsp:sp modelId="{AC797036-C288-4E9D-A5A9-BFC33F0F1D53}">
      <dsp:nvSpPr>
        <dsp:cNvPr id="0" name=""/>
        <dsp:cNvSpPr/>
      </dsp:nvSpPr>
      <dsp:spPr>
        <a:xfrm>
          <a:off x="220968" y="1232133"/>
          <a:ext cx="3093556"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44025" y="1255190"/>
        <a:ext cx="3047442" cy="426206"/>
      </dsp:txXfrm>
    </dsp:sp>
    <dsp:sp modelId="{219A0FB9-3FA3-4FDF-9870-5D98EEE5F57A}">
      <dsp:nvSpPr>
        <dsp:cNvPr id="0" name=""/>
        <dsp:cNvSpPr/>
      </dsp:nvSpPr>
      <dsp:spPr>
        <a:xfrm>
          <a:off x="0" y="2723253"/>
          <a:ext cx="4419366" cy="216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333248" rIns="3429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646464"/>
              </a:solidFill>
            </a:rPr>
            <a:t>Examine Closely Under the Microscope to Determine Proper Adjustment of Angle</a:t>
          </a:r>
        </a:p>
        <a:p>
          <a:pPr marL="171450" lvl="1" indent="-171450" algn="l" defTabSz="711200">
            <a:lnSpc>
              <a:spcPct val="90000"/>
            </a:lnSpc>
            <a:spcBef>
              <a:spcPct val="0"/>
            </a:spcBef>
            <a:spcAft>
              <a:spcPct val="15000"/>
            </a:spcAft>
            <a:buChar char="•"/>
          </a:pPr>
          <a:r>
            <a:rPr lang="en-US" sz="1600" kern="1200" dirty="0">
              <a:solidFill>
                <a:srgbClr val="646464"/>
              </a:solidFill>
            </a:rPr>
            <a:t>If Grafts are Fully Intact with No Transections, Do Not Adjust the Approach Angle</a:t>
          </a:r>
        </a:p>
        <a:p>
          <a:pPr marL="171450" lvl="1" indent="-171450" algn="l" defTabSz="711200">
            <a:lnSpc>
              <a:spcPct val="90000"/>
            </a:lnSpc>
            <a:spcBef>
              <a:spcPct val="0"/>
            </a:spcBef>
            <a:spcAft>
              <a:spcPct val="15000"/>
            </a:spcAft>
            <a:buChar char="•"/>
          </a:pPr>
          <a:r>
            <a:rPr lang="en-US" sz="1600" kern="1200" dirty="0">
              <a:solidFill>
                <a:srgbClr val="646464"/>
              </a:solidFill>
            </a:rPr>
            <a:t>Verify Punch Calibration</a:t>
          </a:r>
        </a:p>
        <a:p>
          <a:pPr marL="171450" lvl="1" indent="-171450" algn="l" defTabSz="711200">
            <a:lnSpc>
              <a:spcPct val="90000"/>
            </a:lnSpc>
            <a:spcBef>
              <a:spcPct val="0"/>
            </a:spcBef>
            <a:spcAft>
              <a:spcPct val="15000"/>
            </a:spcAft>
            <a:buChar char="•"/>
          </a:pPr>
          <a:r>
            <a:rPr lang="en-US" sz="1600" kern="1200" dirty="0">
              <a:solidFill>
                <a:srgbClr val="646464"/>
              </a:solidFill>
            </a:rPr>
            <a:t>Continue to Monitor</a:t>
          </a:r>
        </a:p>
      </dsp:txBody>
      <dsp:txXfrm>
        <a:off x="0" y="2723253"/>
        <a:ext cx="4419366" cy="2167200"/>
      </dsp:txXfrm>
    </dsp:sp>
    <dsp:sp modelId="{6123ABB9-0577-4EAF-978C-0B0E6F6F42EF}">
      <dsp:nvSpPr>
        <dsp:cNvPr id="0" name=""/>
        <dsp:cNvSpPr/>
      </dsp:nvSpPr>
      <dsp:spPr>
        <a:xfrm>
          <a:off x="220968" y="2487093"/>
          <a:ext cx="3093556"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Corrective Steps: </a:t>
          </a:r>
        </a:p>
      </dsp:txBody>
      <dsp:txXfrm>
        <a:off x="244025" y="2510150"/>
        <a:ext cx="3047442" cy="426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144460"/>
          <a:ext cx="4419366" cy="11363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770636"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Short, Miniaturized Hair</a:t>
          </a:r>
        </a:p>
      </dsp:txBody>
      <dsp:txXfrm>
        <a:off x="0" y="144460"/>
        <a:ext cx="4419366" cy="1136362"/>
      </dsp:txXfrm>
    </dsp:sp>
    <dsp:sp modelId="{B451A255-3982-4CDE-BAD7-01C4AA4D825F}">
      <dsp:nvSpPr>
        <dsp:cNvPr id="0" name=""/>
        <dsp:cNvSpPr/>
      </dsp:nvSpPr>
      <dsp:spPr>
        <a:xfrm>
          <a:off x="220968" y="44665"/>
          <a:ext cx="3093556" cy="6755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What Do You See?</a:t>
          </a:r>
          <a:endParaRPr lang="en-US" sz="2200" kern="1200" dirty="0">
            <a:solidFill>
              <a:schemeClr val="bg1"/>
            </a:solidFill>
          </a:endParaRPr>
        </a:p>
      </dsp:txBody>
      <dsp:txXfrm>
        <a:off x="253946" y="77643"/>
        <a:ext cx="3027600" cy="609605"/>
      </dsp:txXfrm>
    </dsp:sp>
    <dsp:sp modelId="{472F62CC-5514-4259-A562-6CB1985B65FF}">
      <dsp:nvSpPr>
        <dsp:cNvPr id="0" name=""/>
        <dsp:cNvSpPr/>
      </dsp:nvSpPr>
      <dsp:spPr>
        <a:xfrm>
          <a:off x="0" y="1505201"/>
          <a:ext cx="4419366" cy="113636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770636"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Patient Anatomy</a:t>
          </a:r>
        </a:p>
      </dsp:txBody>
      <dsp:txXfrm>
        <a:off x="0" y="1505201"/>
        <a:ext cx="4419366" cy="1136362"/>
      </dsp:txXfrm>
    </dsp:sp>
    <dsp:sp modelId="{AC797036-C288-4E9D-A5A9-BFC33F0F1D53}">
      <dsp:nvSpPr>
        <dsp:cNvPr id="0" name=""/>
        <dsp:cNvSpPr/>
      </dsp:nvSpPr>
      <dsp:spPr>
        <a:xfrm>
          <a:off x="220968" y="1510269"/>
          <a:ext cx="3093556" cy="541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Possible Causes: </a:t>
          </a:r>
        </a:p>
      </dsp:txBody>
      <dsp:txXfrm>
        <a:off x="247380" y="1536681"/>
        <a:ext cx="3040732" cy="488228"/>
      </dsp:txXfrm>
    </dsp:sp>
    <dsp:sp modelId="{219A0FB9-3FA3-4FDF-9870-5D98EEE5F57A}">
      <dsp:nvSpPr>
        <dsp:cNvPr id="0" name=""/>
        <dsp:cNvSpPr/>
      </dsp:nvSpPr>
      <dsp:spPr>
        <a:xfrm>
          <a:off x="0" y="3031315"/>
          <a:ext cx="4419366" cy="16317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92" tIns="770636" rIns="34299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Do Not Discard - </a:t>
          </a:r>
          <a:r>
            <a:rPr lang="en-US" sz="1700" kern="1200" dirty="0" err="1">
              <a:solidFill>
                <a:srgbClr val="646464"/>
              </a:solidFill>
            </a:rPr>
            <a:t>Vellus</a:t>
          </a:r>
          <a:r>
            <a:rPr lang="en-US" sz="1700" kern="1200" dirty="0">
              <a:solidFill>
                <a:srgbClr val="646464"/>
              </a:solidFill>
            </a:rPr>
            <a:t> or Miniaturized Hair is Viable if All Pertinent Anatomy of the Follicle is in Place </a:t>
          </a:r>
        </a:p>
      </dsp:txBody>
      <dsp:txXfrm>
        <a:off x="0" y="3031315"/>
        <a:ext cx="4419366" cy="1631700"/>
      </dsp:txXfrm>
    </dsp:sp>
    <dsp:sp modelId="{6123ABB9-0577-4EAF-978C-0B0E6F6F42EF}">
      <dsp:nvSpPr>
        <dsp:cNvPr id="0" name=""/>
        <dsp:cNvSpPr/>
      </dsp:nvSpPr>
      <dsp:spPr>
        <a:xfrm>
          <a:off x="220968" y="2841363"/>
          <a:ext cx="3093556" cy="7360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929" tIns="0" rIns="116929" bIns="0" numCol="1" spcCol="1270" anchor="ctr" anchorCtr="0">
          <a:noAutofit/>
        </a:bodyPr>
        <a:lstStyle/>
        <a:p>
          <a:pPr marL="0" lvl="0" indent="0" algn="l" defTabSz="1244600">
            <a:lnSpc>
              <a:spcPct val="90000"/>
            </a:lnSpc>
            <a:spcBef>
              <a:spcPct val="0"/>
            </a:spcBef>
            <a:spcAft>
              <a:spcPct val="35000"/>
            </a:spcAft>
            <a:buNone/>
          </a:pPr>
          <a:r>
            <a:rPr lang="en-US" sz="2200" b="1" kern="1200" dirty="0">
              <a:solidFill>
                <a:prstClr val="white"/>
              </a:solidFill>
              <a:latin typeface="Calibri"/>
              <a:ea typeface="+mn-ea"/>
              <a:cs typeface="+mn-cs"/>
            </a:rPr>
            <a:t>Corrective Steps: </a:t>
          </a:r>
        </a:p>
      </dsp:txBody>
      <dsp:txXfrm>
        <a:off x="256900" y="2877295"/>
        <a:ext cx="3021692" cy="6642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845B5-C19D-4BE0-BDA1-10CEF403FE6D}">
      <dsp:nvSpPr>
        <dsp:cNvPr id="0" name=""/>
        <dsp:cNvSpPr/>
      </dsp:nvSpPr>
      <dsp:spPr>
        <a:xfrm>
          <a:off x="0" y="407944"/>
          <a:ext cx="4846717" cy="900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159" tIns="541528" rIns="37615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Grey, White or Translucent Hair</a:t>
          </a:r>
        </a:p>
      </dsp:txBody>
      <dsp:txXfrm>
        <a:off x="0" y="407944"/>
        <a:ext cx="4846717" cy="900900"/>
      </dsp:txXfrm>
    </dsp:sp>
    <dsp:sp modelId="{B451A255-3982-4CDE-BAD7-01C4AA4D825F}">
      <dsp:nvSpPr>
        <dsp:cNvPr id="0" name=""/>
        <dsp:cNvSpPr/>
      </dsp:nvSpPr>
      <dsp:spPr>
        <a:xfrm>
          <a:off x="242335" y="45017"/>
          <a:ext cx="3392701"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236" tIns="0" rIns="128236"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prstClr val="white"/>
              </a:solidFill>
              <a:latin typeface="Calibri"/>
              <a:ea typeface="+mn-ea"/>
              <a:cs typeface="+mn-cs"/>
            </a:rPr>
            <a:t>What Do You See</a:t>
          </a:r>
          <a:r>
            <a:rPr lang="en-US" sz="2200" b="1" kern="1200" dirty="0">
              <a:solidFill>
                <a:schemeClr val="bg1"/>
              </a:solidFill>
            </a:rPr>
            <a:t>?</a:t>
          </a:r>
          <a:endParaRPr lang="en-US" sz="2200" kern="1200" dirty="0">
            <a:solidFill>
              <a:schemeClr val="bg1"/>
            </a:solidFill>
          </a:endParaRPr>
        </a:p>
      </dsp:txBody>
      <dsp:txXfrm>
        <a:off x="279802" y="82484"/>
        <a:ext cx="3317767" cy="692586"/>
      </dsp:txXfrm>
    </dsp:sp>
    <dsp:sp modelId="{472F62CC-5514-4259-A562-6CB1985B65FF}">
      <dsp:nvSpPr>
        <dsp:cNvPr id="0" name=""/>
        <dsp:cNvSpPr/>
      </dsp:nvSpPr>
      <dsp:spPr>
        <a:xfrm>
          <a:off x="0" y="1821155"/>
          <a:ext cx="4846717" cy="900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159" tIns="541528" rIns="37615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Patient Anatomy</a:t>
          </a:r>
        </a:p>
      </dsp:txBody>
      <dsp:txXfrm>
        <a:off x="0" y="1821155"/>
        <a:ext cx="4846717" cy="900900"/>
      </dsp:txXfrm>
    </dsp:sp>
    <dsp:sp modelId="{AC797036-C288-4E9D-A5A9-BFC33F0F1D53}">
      <dsp:nvSpPr>
        <dsp:cNvPr id="0" name=""/>
        <dsp:cNvSpPr/>
      </dsp:nvSpPr>
      <dsp:spPr>
        <a:xfrm>
          <a:off x="242335" y="1470077"/>
          <a:ext cx="3392701"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236" tIns="0" rIns="128236" bIns="0" numCol="1" spcCol="1270" anchor="ctr" anchorCtr="0">
          <a:noAutofit/>
        </a:bodyPr>
        <a:lstStyle/>
        <a:p>
          <a:pPr marL="228600" lvl="1" indent="-228600" algn="l" defTabSz="977900">
            <a:lnSpc>
              <a:spcPct val="90000"/>
            </a:lnSpc>
            <a:spcBef>
              <a:spcPct val="0"/>
            </a:spcBef>
            <a:spcAft>
              <a:spcPct val="15000"/>
            </a:spcAft>
            <a:buNone/>
          </a:pPr>
          <a:r>
            <a:rPr lang="en-US" sz="2200" b="1" kern="1200" dirty="0">
              <a:solidFill>
                <a:prstClr val="white"/>
              </a:solidFill>
              <a:latin typeface="Calibri"/>
              <a:ea typeface="+mn-ea"/>
              <a:cs typeface="+mn-cs"/>
            </a:rPr>
            <a:t>Possible Causes: </a:t>
          </a:r>
        </a:p>
      </dsp:txBody>
      <dsp:txXfrm>
        <a:off x="279802" y="1507544"/>
        <a:ext cx="3317767" cy="692586"/>
      </dsp:txXfrm>
    </dsp:sp>
    <dsp:sp modelId="{219A0FB9-3FA3-4FDF-9870-5D98EEE5F57A}">
      <dsp:nvSpPr>
        <dsp:cNvPr id="0" name=""/>
        <dsp:cNvSpPr/>
      </dsp:nvSpPr>
      <dsp:spPr>
        <a:xfrm>
          <a:off x="0" y="3278897"/>
          <a:ext cx="4846717" cy="1146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159" tIns="541528" rIns="37615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646464"/>
              </a:solidFill>
            </a:rPr>
            <a:t>Do Not Discard - This Hair is Viable if All Pertinent Anatomy of the Follicle is in Place </a:t>
          </a:r>
        </a:p>
      </dsp:txBody>
      <dsp:txXfrm>
        <a:off x="0" y="3278897"/>
        <a:ext cx="4846717" cy="1146600"/>
      </dsp:txXfrm>
    </dsp:sp>
    <dsp:sp modelId="{6123ABB9-0577-4EAF-978C-0B0E6F6F42EF}">
      <dsp:nvSpPr>
        <dsp:cNvPr id="0" name=""/>
        <dsp:cNvSpPr/>
      </dsp:nvSpPr>
      <dsp:spPr>
        <a:xfrm>
          <a:off x="242335" y="2895137"/>
          <a:ext cx="3392701"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236" tIns="0" rIns="128236" bIns="0" numCol="1" spcCol="1270" anchor="ctr" anchorCtr="0">
          <a:noAutofit/>
        </a:bodyPr>
        <a:lstStyle/>
        <a:p>
          <a:pPr marL="228600" lvl="1" indent="-228600" algn="l" defTabSz="977900">
            <a:lnSpc>
              <a:spcPct val="90000"/>
            </a:lnSpc>
            <a:spcBef>
              <a:spcPct val="0"/>
            </a:spcBef>
            <a:spcAft>
              <a:spcPct val="15000"/>
            </a:spcAft>
            <a:buNone/>
          </a:pPr>
          <a:r>
            <a:rPr lang="en-US" sz="2200" b="1" kern="1200" dirty="0">
              <a:solidFill>
                <a:schemeClr val="bg1"/>
              </a:solidFill>
              <a:latin typeface="Calibri"/>
              <a:ea typeface="+mn-ea"/>
              <a:cs typeface="+mn-cs"/>
            </a:rPr>
            <a:t>Corrective Steps: </a:t>
          </a:r>
        </a:p>
      </dsp:txBody>
      <dsp:txXfrm>
        <a:off x="279802" y="2932604"/>
        <a:ext cx="3317767"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256" units="dev"/>
          <inkml:channel name="T" type="integer" max="2.14748E9" units="dev"/>
        </inkml:traceFormat>
        <inkml:channelProperties>
          <inkml:channelProperty channel="X" name="resolution" value="377.95276" units="1/cm"/>
          <inkml:channelProperty channel="Y" name="resolution" value="453.68619" units="1/cm"/>
          <inkml:channelProperty channel="F" name="resolution" value="0" units="1/dev"/>
          <inkml:channelProperty channel="T" name="resolution" value="1" units="1/dev"/>
        </inkml:channelProperties>
      </inkml:inkSource>
      <inkml:timestamp xml:id="ts0" timeString="2017-03-02T20:41:16.429"/>
    </inkml:context>
    <inkml:brush xml:id="br0">
      <inkml:brushProperty name="width" value="0.07938" units="cm"/>
      <inkml:brushProperty name="height" value="0.07938" units="cm"/>
      <inkml:brushProperty name="color" value="#757070"/>
      <inkml:brushProperty name="fitToCurve" value="1"/>
    </inkml:brush>
  </inkml:definitions>
  <inkml:trace contextRef="#ctx0" brushRef="#br0">0 0 1 0,'6'0'0'0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06918-CF64-44A9-96F8-D1E1A071090B}"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60B00-E8B5-4DD7-B32D-9974D2E8B1F9}" type="slidenum">
              <a:rPr lang="en-US" smtClean="0"/>
              <a:t>‹#›</a:t>
            </a:fld>
            <a:endParaRPr lang="en-US"/>
          </a:p>
        </p:txBody>
      </p:sp>
    </p:spTree>
    <p:extLst>
      <p:ext uri="{BB962C8B-B14F-4D97-AF65-F5344CB8AC3E}">
        <p14:creationId xmlns:p14="http://schemas.microsoft.com/office/powerpoint/2010/main" val="2730394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FFFFFF"/>
                </a:solidFill>
                <a:latin typeface="+mn-lt"/>
                <a:cs typeface="Arial"/>
              </a:rPr>
              <a:t>Welcome to the Venus Academy module, Under the Microscope.  </a:t>
            </a:r>
          </a:p>
          <a:p>
            <a:r>
              <a:rPr lang="en-US" sz="1200" kern="0" dirty="0">
                <a:solidFill>
                  <a:srgbClr val="FFFFFF"/>
                </a:solidFill>
                <a:latin typeface="+mn-lt"/>
                <a:cs typeface="Arial"/>
              </a:rPr>
              <a:t>The information contained in this presentation is for educational purposes only and is not intended to be a substitute for professional medical advice, diagnosis or treatment.  The guidelines contained within this presentation are based on current product design and use.  The purpose of this course is to review technology, treatments &amp; techniques, and to provide guidelines for the safe and efficacious use of </a:t>
            </a:r>
            <a:r>
              <a:rPr lang="en-US" sz="1200" kern="0" dirty="0" err="1">
                <a:solidFill>
                  <a:srgbClr val="FFFFFF"/>
                </a:solidFill>
                <a:latin typeface="+mn-lt"/>
                <a:cs typeface="Arial"/>
              </a:rPr>
              <a:t>venus</a:t>
            </a:r>
            <a:r>
              <a:rPr lang="en-US" sz="1200" kern="0" dirty="0">
                <a:solidFill>
                  <a:srgbClr val="FFFFFF"/>
                </a:solidFill>
                <a:latin typeface="+mn-lt"/>
                <a:cs typeface="Arial"/>
              </a:rPr>
              <a:t> concept devices.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45677-91DF-9A45-88AB-84AB9A6A38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36806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next issue you may observe is capping of grafts.  Caps are only the top layer of skin with no hair follicles.  As with any </a:t>
            </a:r>
            <a:r>
              <a:rPr lang="en-US" sz="1200" kern="1200" dirty="0" err="1">
                <a:solidFill>
                  <a:schemeClr val="tx1"/>
                </a:solidFill>
                <a:effectLst/>
                <a:latin typeface="+mn-lt"/>
                <a:ea typeface="+mn-ea"/>
                <a:cs typeface="+mn-cs"/>
              </a:rPr>
              <a:t>any</a:t>
            </a:r>
            <a:r>
              <a:rPr lang="en-US" sz="1200" kern="1200" dirty="0">
                <a:solidFill>
                  <a:schemeClr val="tx1"/>
                </a:solidFill>
                <a:effectLst/>
                <a:latin typeface="+mn-lt"/>
                <a:ea typeface="+mn-ea"/>
                <a:cs typeface="+mn-cs"/>
              </a:rPr>
              <a:t> issue, always double check the tensioner application and reapply if necessary.</a:t>
            </a:r>
          </a:p>
          <a:p>
            <a:r>
              <a:rPr lang="en-US" sz="1200" kern="1200" dirty="0">
                <a:solidFill>
                  <a:schemeClr val="tx1"/>
                </a:solidFill>
                <a:effectLst/>
                <a:latin typeface="+mn-lt"/>
                <a:ea typeface="+mn-ea"/>
                <a:cs typeface="+mn-cs"/>
              </a:rPr>
              <a:t>There are a few possible causes: First it may be an incomplete dissection.  An incomplete dissection is most often due to the punch not going deep enough to fully separate the soft tissue from the follicle.  If the dissection was not complete increase the coring depth, complete 1-2 more harvests, and check the grafts again.  Increasing the coring depth will cause the punch to go deeper, allowing for full dissection of the graft.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extraction technique is also very important.  Ensure the technician is using the two handed extraction method.  Not properly extracting the graft can lead to “stripping” of the tissue. Ensure the technician is using the two handed extraction method.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inf the needle depth is too shallow, the punch will struggle to complete the dissection and lead to capping of the grafts.  The user interface operator should observe the newtons.  If the newtons are high, this may indicate the needle depth is too shallow, preventing the punch to achieving the needed depth to fully dissect the graft.  If the dissection is incomplete and the newtons are high, increase the needle depth, complete 1-2 more harvests and check the graft quality.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10</a:t>
            </a:fld>
            <a:endParaRPr lang="en-US" dirty="0"/>
          </a:p>
        </p:txBody>
      </p:sp>
    </p:spTree>
    <p:extLst>
      <p:ext uri="{BB962C8B-B14F-4D97-AF65-F5344CB8AC3E}">
        <p14:creationId xmlns:p14="http://schemas.microsoft.com/office/powerpoint/2010/main" val="3612315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the coring depth in more detail so you have a better understanding of how it affects graft quality.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ARTAS system uses a 6mm punch, meaning that the distance from the shoulder of the punch to the tip is 6mm.  If you look at the first picture on the left showing a “good depth”, the punch does not have to go all the way to the shoulder to make a complete dissection.  This is dependent on the patient length of their follicles.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Looking at the example in the middle, the punch is too deep.  The shoulder of the punch is pushing down on the tissue causing the bulbs to be pushed up onto the edges of the punch leading to bent, crushed or spun bulbs.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example of the right shows a punch that is too shallow.  When the punch does not go deep enough, it is not able to fully separate the soft tissue from the graft.  This leads to incomplete dissection causing stripping of the graft or capping.</a:t>
            </a:r>
          </a:p>
          <a:p>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11</a:t>
            </a:fld>
            <a:endParaRPr lang="en-US" dirty="0"/>
          </a:p>
        </p:txBody>
      </p:sp>
    </p:spTree>
    <p:extLst>
      <p:ext uri="{BB962C8B-B14F-4D97-AF65-F5344CB8AC3E}">
        <p14:creationId xmlns:p14="http://schemas.microsoft.com/office/powerpoint/2010/main" val="270258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issue you may observe is referred to as collateral damage.  Here, the system targets a graft and slides into a neighboring graft resulting in damage/transections to both grafts, as seen in this image.  As with any issue, always double check the tensioner application and reapply if necessary.  Tension is the most common cause of this issue.  If tension is poor the needle may not be able to anchor properly to the tissue and therefore slide into the graft next to the target during dissection.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 tensioner application is adequate, another cause may be a shallow needle depth.  If the needle depth is too shallow, it may not anchor to the tissue.  When the punch follows behind the needle, it will slide the needle into the neighboring graft.  Increase the needle depth to hold the tissue in place, complete 1-2 harvests and check the graft quality.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the spacing between harvests may be too close.  If the spacing is too close, the needle and punch may slide into a previously targeted graft.  To correct increase the site spacing parameter in the configuration parameters menu.</a:t>
            </a:r>
          </a:p>
        </p:txBody>
      </p:sp>
      <p:sp>
        <p:nvSpPr>
          <p:cNvPr id="4" name="Slide Number Placeholder 3"/>
          <p:cNvSpPr>
            <a:spLocks noGrp="1"/>
          </p:cNvSpPr>
          <p:nvPr>
            <p:ph type="sldNum" sz="quarter" idx="10"/>
          </p:nvPr>
        </p:nvSpPr>
        <p:spPr/>
        <p:txBody>
          <a:bodyPr/>
          <a:lstStyle/>
          <a:p>
            <a:fld id="{551B34BB-2A08-D14F-A8A6-E5D6A63E8F9A}" type="slidenum">
              <a:rPr lang="en-US" smtClean="0"/>
              <a:t>12</a:t>
            </a:fld>
            <a:endParaRPr lang="en-US" dirty="0"/>
          </a:p>
        </p:txBody>
      </p:sp>
    </p:spTree>
    <p:extLst>
      <p:ext uri="{BB962C8B-B14F-4D97-AF65-F5344CB8AC3E}">
        <p14:creationId xmlns:p14="http://schemas.microsoft.com/office/powerpoint/2010/main" val="1701683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issue you see here are fully transected, or fully cut follicles. </a:t>
            </a:r>
            <a:r>
              <a:rPr lang="en-US" sz="1200" kern="1200" dirty="0">
                <a:solidFill>
                  <a:schemeClr val="tx1"/>
                </a:solidFill>
                <a:effectLst/>
                <a:latin typeface="+mn-lt"/>
                <a:ea typeface="+mn-ea"/>
                <a:cs typeface="+mn-cs"/>
              </a:rPr>
              <a:t>A fully transected follicle is a follicle that is cut at the upper portion of the graft. As with any issue, always double check the tensioner application and reapply if necessary. </a:t>
            </a:r>
          </a:p>
          <a:p>
            <a:r>
              <a:rPr lang="en-US" sz="1200" kern="1200" baseline="0" dirty="0">
                <a:solidFill>
                  <a:schemeClr val="tx1"/>
                </a:solidFill>
                <a:effectLst/>
                <a:latin typeface="+mn-lt"/>
                <a:ea typeface="+mn-ea"/>
                <a:cs typeface="+mn-cs"/>
              </a:rPr>
              <a:t>The most common cause of this is a needle depth setting that is too deep.  To correct, decrease the needle depth, complete 1-2 harvests and check that the correction improved the graft quality.</a:t>
            </a:r>
            <a:endParaRPr lang="en-US" baseline="0" dirty="0"/>
          </a:p>
        </p:txBody>
      </p:sp>
      <p:sp>
        <p:nvSpPr>
          <p:cNvPr id="4" name="Slide Number Placeholder 3"/>
          <p:cNvSpPr>
            <a:spLocks noGrp="1"/>
          </p:cNvSpPr>
          <p:nvPr>
            <p:ph type="sldNum" sz="quarter" idx="10"/>
          </p:nvPr>
        </p:nvSpPr>
        <p:spPr/>
        <p:txBody>
          <a:bodyPr/>
          <a:lstStyle/>
          <a:p>
            <a:fld id="{551B34BB-2A08-D14F-A8A6-E5D6A63E8F9A}" type="slidenum">
              <a:rPr lang="en-US" smtClean="0"/>
              <a:t>13</a:t>
            </a:fld>
            <a:endParaRPr lang="en-US" dirty="0"/>
          </a:p>
        </p:txBody>
      </p:sp>
    </p:spTree>
    <p:extLst>
      <p:ext uri="{BB962C8B-B14F-4D97-AF65-F5344CB8AC3E}">
        <p14:creationId xmlns:p14="http://schemas.microsoft.com/office/powerpoint/2010/main" val="396165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see a partial transection.  A partial transection is when at least one hair is intact and the other hair, or hairs, are transected.  Most commonly this is an angle issue.  You will need to put the graft under the microscope and determine where the transection </a:t>
            </a:r>
            <a:r>
              <a:rPr lang="en-US" sz="1200" kern="1200" dirty="0" err="1">
                <a:solidFill>
                  <a:schemeClr val="tx1"/>
                </a:solidFill>
                <a:effectLst/>
                <a:latin typeface="+mn-lt"/>
                <a:ea typeface="+mn-ea"/>
                <a:cs typeface="+mn-cs"/>
              </a:rPr>
              <a:t>occured</a:t>
            </a:r>
            <a:r>
              <a:rPr lang="en-US" sz="1200" kern="1200" dirty="0">
                <a:solidFill>
                  <a:schemeClr val="tx1"/>
                </a:solidFill>
                <a:effectLst/>
                <a:latin typeface="+mn-lt"/>
                <a:ea typeface="+mn-ea"/>
                <a:cs typeface="+mn-cs"/>
              </a:rPr>
              <a:t>.  If the hair is transected on the superior or top of the graft then the angle is coming in too high, to correct it, decrease the angle by one click, complete 1-2 harvests, and check the grafts to ensure the change improved graft quality.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 transection in on the inferior portion of the graft then the angle is approaching too acute.  To correct, increase the angle by one click.  Complete 1-2 harvests and check the grafts to ensure the change improved graft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expand more on this.  </a:t>
            </a:r>
          </a:p>
        </p:txBody>
      </p:sp>
      <p:sp>
        <p:nvSpPr>
          <p:cNvPr id="4" name="Slide Number Placeholder 3"/>
          <p:cNvSpPr>
            <a:spLocks noGrp="1"/>
          </p:cNvSpPr>
          <p:nvPr>
            <p:ph type="sldNum" sz="quarter" idx="10"/>
          </p:nvPr>
        </p:nvSpPr>
        <p:spPr/>
        <p:txBody>
          <a:bodyPr/>
          <a:lstStyle/>
          <a:p>
            <a:fld id="{551B34BB-2A08-D14F-A8A6-E5D6A63E8F9A}" type="slidenum">
              <a:rPr lang="en-US" smtClean="0"/>
              <a:t>14</a:t>
            </a:fld>
            <a:endParaRPr lang="en-US" dirty="0"/>
          </a:p>
        </p:txBody>
      </p:sp>
    </p:spTree>
    <p:extLst>
      <p:ext uri="{BB962C8B-B14F-4D97-AF65-F5344CB8AC3E}">
        <p14:creationId xmlns:p14="http://schemas.microsoft.com/office/powerpoint/2010/main" val="2505459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understand the approach angle and how it effects graft quality, you should first understand graft orientation.  The graft orientation is based on the orientation in which it came out of the patient’s scalp.  To know the superior vs inferior portions of the graft, first observe the angle of the top layer of skin of the graft.  Next, look at the direction in which the hair grows out of the top of the graft.  The hair direction will point towards the inferior portion of the scalp.  Understanding graft orientation will now help you determine whether the approach angle is too high or too low.</a:t>
            </a:r>
            <a:endParaRPr lang="en-US" baseline="0" dirty="0"/>
          </a:p>
        </p:txBody>
      </p:sp>
      <p:sp>
        <p:nvSpPr>
          <p:cNvPr id="4" name="Slide Number Placeholder 3"/>
          <p:cNvSpPr>
            <a:spLocks noGrp="1"/>
          </p:cNvSpPr>
          <p:nvPr>
            <p:ph type="sldNum" sz="quarter" idx="10"/>
          </p:nvPr>
        </p:nvSpPr>
        <p:spPr/>
        <p:txBody>
          <a:bodyPr/>
          <a:lstStyle/>
          <a:p>
            <a:fld id="{551B34BB-2A08-D14F-A8A6-E5D6A63E8F9A}" type="slidenum">
              <a:rPr lang="en-US" smtClean="0"/>
              <a:t>15</a:t>
            </a:fld>
            <a:endParaRPr lang="en-US" dirty="0"/>
          </a:p>
        </p:txBody>
      </p:sp>
    </p:spTree>
    <p:extLst>
      <p:ext uri="{BB962C8B-B14F-4D97-AF65-F5344CB8AC3E}">
        <p14:creationId xmlns:p14="http://schemas.microsoft.com/office/powerpoint/2010/main" val="2359966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how to determine the graft orientation, now let’s determine what change to the angle parameter needs to be made in order to improve graft quality.  First let’s discuss what you will see when the approach angle is obtuse, or too high.</a:t>
            </a:r>
          </a:p>
          <a:p>
            <a:endParaRPr lang="en-US" dirty="0"/>
          </a:p>
          <a:p>
            <a:r>
              <a:rPr lang="en-US" dirty="0"/>
              <a:t>If the approach angle is too high, you may see partial transections under the microscope.  Examining the graft under the microscope, first determine the superior (top) and the inferior (bottom) of the graft discussed in the previous slide.  If the partial transection is at the superior (top) portion of the graft, the approach angle may be too obtuse.  The correction would be to lower the Angle parameter.  Complete 1-2 harvests and check graft quality.</a:t>
            </a:r>
          </a:p>
        </p:txBody>
      </p:sp>
      <p:sp>
        <p:nvSpPr>
          <p:cNvPr id="4" name="Slide Number Placeholder 3"/>
          <p:cNvSpPr>
            <a:spLocks noGrp="1"/>
          </p:cNvSpPr>
          <p:nvPr>
            <p:ph type="sldNum" sz="quarter" idx="10"/>
          </p:nvPr>
        </p:nvSpPr>
        <p:spPr/>
        <p:txBody>
          <a:bodyPr/>
          <a:lstStyle/>
          <a:p>
            <a:fld id="{551B34BB-2A08-D14F-A8A6-E5D6A63E8F9A}" type="slidenum">
              <a:rPr lang="en-US" smtClean="0"/>
              <a:t>16</a:t>
            </a:fld>
            <a:endParaRPr lang="en-US" dirty="0"/>
          </a:p>
        </p:txBody>
      </p:sp>
    </p:spTree>
    <p:extLst>
      <p:ext uri="{BB962C8B-B14F-4D97-AF65-F5344CB8AC3E}">
        <p14:creationId xmlns:p14="http://schemas.microsoft.com/office/powerpoint/2010/main" val="367592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discuss what you will see when the approach angle is acute, or too low.</a:t>
            </a:r>
          </a:p>
          <a:p>
            <a:endParaRPr lang="en-US" dirty="0"/>
          </a:p>
          <a:p>
            <a:r>
              <a:rPr lang="en-US" dirty="0"/>
              <a:t>If the approach angle is too low, you may see partial transections under the microscope.  Examining the graft under the microscope, first determine the superior (top) and the inferior (bottom) of the graft discussed in the previously.  If the partial transection is at the inferior, or bottom, portion of the graft, the approach angle may be too acute.  The correction would be to increase the Angle parameter.  Complete 1-2 harvests and check graft quality.</a:t>
            </a:r>
          </a:p>
          <a:p>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17</a:t>
            </a:fld>
            <a:endParaRPr lang="en-US" dirty="0"/>
          </a:p>
        </p:txBody>
      </p:sp>
    </p:spTree>
    <p:extLst>
      <p:ext uri="{BB962C8B-B14F-4D97-AF65-F5344CB8AC3E}">
        <p14:creationId xmlns:p14="http://schemas.microsoft.com/office/powerpoint/2010/main" val="373441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hair that is not centered in the graft.  You can see this when looking at the hair exiting from the top layer of skin.  If there is no damage to the graft and it is fully intact, there is no need for any parameter adjustments.  Continue to monitor graft quality.  The punch calibration should be verified to ensure it is properly targeting the grafts.</a:t>
            </a:r>
          </a:p>
          <a:p>
            <a:endParaRPr lang="en-US" dirty="0"/>
          </a:p>
          <a:p>
            <a:r>
              <a:rPr lang="en-US" dirty="0"/>
              <a:t>If you do observe damage to the graft, check the angle as discussed previously and make the adjustments accordingly.</a:t>
            </a:r>
          </a:p>
        </p:txBody>
      </p:sp>
      <p:sp>
        <p:nvSpPr>
          <p:cNvPr id="4" name="Slide Number Placeholder 3"/>
          <p:cNvSpPr>
            <a:spLocks noGrp="1"/>
          </p:cNvSpPr>
          <p:nvPr>
            <p:ph type="sldNum" sz="quarter" idx="10"/>
          </p:nvPr>
        </p:nvSpPr>
        <p:spPr/>
        <p:txBody>
          <a:bodyPr/>
          <a:lstStyle/>
          <a:p>
            <a:fld id="{551B34BB-2A08-D14F-A8A6-E5D6A63E8F9A}" type="slidenum">
              <a:rPr lang="en-US" smtClean="0"/>
              <a:t>18</a:t>
            </a:fld>
            <a:endParaRPr lang="en-US" dirty="0"/>
          </a:p>
        </p:txBody>
      </p:sp>
    </p:spTree>
    <p:extLst>
      <p:ext uri="{BB962C8B-B14F-4D97-AF65-F5344CB8AC3E}">
        <p14:creationId xmlns:p14="http://schemas.microsoft.com/office/powerpoint/2010/main" val="821533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Miniturized</a:t>
            </a:r>
            <a:r>
              <a:rPr lang="en-US" baseline="0" dirty="0"/>
              <a:t> hair may sometimes be mistaken as a fully transected follicle, when in fact, it is a fully intact graft that is small or miniaturized that should not be mistakenly discarded.  </a:t>
            </a:r>
          </a:p>
          <a:p>
            <a:r>
              <a:rPr lang="en-US" baseline="0" dirty="0"/>
              <a:t>When using the microscope, be sure to adjust setting for your eyes.  It is vital that you have a clear image of the graft.  You must be able to determine what you are looking at when examining the graft under the microscope.  I</a:t>
            </a:r>
            <a:r>
              <a:rPr lang="en-US" dirty="0"/>
              <a:t>f you</a:t>
            </a:r>
            <a:r>
              <a:rPr lang="en-US" baseline="0" dirty="0"/>
              <a:t> are not sure of your observation,  do not discard.  Put in a separate dish and ask the Dr. or an experienced hair technician to examine and determine if extracted harvests are viable.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19</a:t>
            </a:fld>
            <a:endParaRPr lang="en-US" dirty="0"/>
          </a:p>
        </p:txBody>
      </p:sp>
    </p:spTree>
    <p:extLst>
      <p:ext uri="{BB962C8B-B14F-4D97-AF65-F5344CB8AC3E}">
        <p14:creationId xmlns:p14="http://schemas.microsoft.com/office/powerpoint/2010/main" val="182619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training module we will review what you will see under the microscope.  This will include:</a:t>
            </a:r>
          </a:p>
          <a:p>
            <a:pPr marL="342797" indent="-342797" defTabSz="914126">
              <a:buFont typeface="Arial" panose="020B0604020202020204" pitchFamily="34" charset="0"/>
              <a:buChar char="•"/>
            </a:pPr>
            <a:r>
              <a:rPr lang="en-US" sz="1200" dirty="0">
                <a:solidFill>
                  <a:prstClr val="black"/>
                </a:solidFill>
              </a:rPr>
              <a:t>Understand how to identify a quality graft under the microscope</a:t>
            </a:r>
          </a:p>
          <a:p>
            <a:pPr marL="342797" indent="-342797" defTabSz="914126">
              <a:buFont typeface="Arial" panose="020B0604020202020204" pitchFamily="34" charset="0"/>
              <a:buChar char="•"/>
            </a:pPr>
            <a:r>
              <a:rPr lang="en-US" sz="1200" dirty="0">
                <a:solidFill>
                  <a:prstClr val="black"/>
                </a:solidFill>
              </a:rPr>
              <a:t>Consistently identify poor graft quality and understand the proper parameter adjustments to correct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45677-91DF-9A45-88AB-84AB9A6A38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450385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example of something commonly seen under the microscope that is incorrectly identified if the microscope is not adjusted properly.  When examining</a:t>
            </a:r>
            <a:r>
              <a:rPr lang="en-US" baseline="0" dirty="0"/>
              <a:t> white/grey hair under the microscope, use the hair shaft with color as a guide. The root is transparent in appearance. Rotate hair slowly and look for the translucent bulb.  Every harvest counts for a good yield.  Here, what appears to be a 2 hair graft at first glance, is actually a 3 hair graft!  If unsure of what your looking for ask the Dr. or an experienced hair technician to help guide you.</a:t>
            </a:r>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20</a:t>
            </a:fld>
            <a:endParaRPr lang="en-US" dirty="0"/>
          </a:p>
        </p:txBody>
      </p:sp>
    </p:spTree>
    <p:extLst>
      <p:ext uri="{BB962C8B-B14F-4D97-AF65-F5344CB8AC3E}">
        <p14:creationId xmlns:p14="http://schemas.microsoft.com/office/powerpoint/2010/main" val="4227766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joining the Venus Academy course, under the microscope.  We wish you much success in your Hair Restoration Practice!</a:t>
            </a:r>
          </a:p>
          <a:p>
            <a:r>
              <a:rPr lang="en-US" sz="1200" kern="1200" dirty="0">
                <a:solidFill>
                  <a:schemeClr val="tx1"/>
                </a:solidFill>
                <a:effectLst/>
                <a:latin typeface="+mn-lt"/>
                <a:ea typeface="+mn-ea"/>
                <a:cs typeface="+mn-cs"/>
              </a:rPr>
              <a:t>For your reference, this training is available via Mindflash at anytime.  Contact your Clinical Training Manager if you have any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F45677-91DF-9A45-88AB-84AB9A6A38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50392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have everything prepared for the technician at the microscope station.  The supplies you will need should be readily available before harvesting begins.  You will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saline filled spray bottle to keep the grafts hydrated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petri-dish filled with a graft holding solution with graft coolers to keep the grafts at the ideal temperature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Straight or angled forceps –based on preference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cutting boards – a tongue depressor or clear view board, also based on personal preference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blades for trimming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counting sheet to keep track of how many grafts you have.</a:t>
            </a:r>
          </a:p>
        </p:txBody>
      </p:sp>
      <p:sp>
        <p:nvSpPr>
          <p:cNvPr id="4" name="Slide Number Placeholder 3"/>
          <p:cNvSpPr>
            <a:spLocks noGrp="1"/>
          </p:cNvSpPr>
          <p:nvPr>
            <p:ph type="sldNum" sz="quarter" idx="10"/>
          </p:nvPr>
        </p:nvSpPr>
        <p:spPr/>
        <p:txBody>
          <a:bodyPr/>
          <a:lstStyle/>
          <a:p>
            <a:fld id="{551B34BB-2A08-D14F-A8A6-E5D6A63E8F9A}" type="slidenum">
              <a:rPr lang="en-US" smtClean="0"/>
              <a:t>3</a:t>
            </a:fld>
            <a:endParaRPr lang="en-US" dirty="0"/>
          </a:p>
        </p:txBody>
      </p:sp>
    </p:spTree>
    <p:extLst>
      <p:ext uri="{BB962C8B-B14F-4D97-AF65-F5344CB8AC3E}">
        <p14:creationId xmlns:p14="http://schemas.microsoft.com/office/powerpoint/2010/main" val="405900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Microscope</a:t>
            </a:r>
            <a:r>
              <a:rPr lang="en-US" baseline="0" dirty="0"/>
              <a:t> station should be set up by the user due to personal preference.  The clinician should be comfortably seated in front of the microscope with all of the required PPE and all supplies discussed previously needed for productivity.  Adjust microscope setting for your eyes to reduce eye strain as well as lighting.  Adjust the chair for personal ergonomics, efficiency and productivity. </a:t>
            </a:r>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4</a:t>
            </a:fld>
            <a:endParaRPr lang="en-US" dirty="0"/>
          </a:p>
        </p:txBody>
      </p:sp>
    </p:spTree>
    <p:extLst>
      <p:ext uri="{BB962C8B-B14F-4D97-AF65-F5344CB8AC3E}">
        <p14:creationId xmlns:p14="http://schemas.microsoft.com/office/powerpoint/2010/main" val="343479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2 vital instruments the clinician extracting the grafts will need - and two curved serrated forceps for proper two handed extraction technique an magnifying loupes to enlarge the appearance of grafts for proper extraction.  Extraction technique is a key component to graft quality.</a:t>
            </a:r>
          </a:p>
        </p:txBody>
      </p:sp>
      <p:sp>
        <p:nvSpPr>
          <p:cNvPr id="4" name="Slide Number Placeholder 3"/>
          <p:cNvSpPr>
            <a:spLocks noGrp="1"/>
          </p:cNvSpPr>
          <p:nvPr>
            <p:ph type="sldNum" sz="quarter" idx="10"/>
          </p:nvPr>
        </p:nvSpPr>
        <p:spPr/>
        <p:txBody>
          <a:bodyPr/>
          <a:lstStyle/>
          <a:p>
            <a:fld id="{551B34BB-2A08-D14F-A8A6-E5D6A63E8F9A}" type="slidenum">
              <a:rPr lang="en-US" smtClean="0"/>
              <a:t>5</a:t>
            </a:fld>
            <a:endParaRPr lang="en-US" dirty="0"/>
          </a:p>
        </p:txBody>
      </p:sp>
    </p:spTree>
    <p:extLst>
      <p:ext uri="{BB962C8B-B14F-4D97-AF65-F5344CB8AC3E}">
        <p14:creationId xmlns:p14="http://schemas.microsoft.com/office/powerpoint/2010/main" val="84348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understand what a good quality graft is and be able to identify good quality graft under the microscope.  There are a few things to observe for good graft quality. The hair should be centered with a circular epidermis, the bulbs should have protective root sheath with tissue surrounding the grafts and there should also be some dermal fat at the bottom of the graft.</a:t>
            </a:r>
          </a:p>
          <a:p>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6</a:t>
            </a:fld>
            <a:endParaRPr lang="en-US" dirty="0"/>
          </a:p>
        </p:txBody>
      </p:sp>
    </p:spTree>
    <p:extLst>
      <p:ext uri="{BB962C8B-B14F-4D97-AF65-F5344CB8AC3E}">
        <p14:creationId xmlns:p14="http://schemas.microsoft.com/office/powerpoint/2010/main" val="300577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Follicular Units (or grafts) typically range from 1 to 4 hairs.  These are referred to F1s for one hair grafts, F2s for 2 hair grafts and F#s/F4s accordingly.  When examining grafts under the microscope, distinguish the difference between F1s, F2s, F3s and F4s.  The grafts should be separated by groupings of hair in a quartered petri dish by the clinician.  This will help you determine where the grafts will be placed in the recipient area.  </a:t>
            </a:r>
          </a:p>
        </p:txBody>
      </p:sp>
      <p:sp>
        <p:nvSpPr>
          <p:cNvPr id="4" name="Slide Number Placeholder 3"/>
          <p:cNvSpPr>
            <a:spLocks noGrp="1"/>
          </p:cNvSpPr>
          <p:nvPr>
            <p:ph type="sldNum" sz="quarter" idx="10"/>
          </p:nvPr>
        </p:nvSpPr>
        <p:spPr/>
        <p:txBody>
          <a:bodyPr/>
          <a:lstStyle/>
          <a:p>
            <a:fld id="{551B34BB-2A08-D14F-A8A6-E5D6A63E8F9A}" type="slidenum">
              <a:rPr lang="en-US" smtClean="0"/>
              <a:t>7</a:t>
            </a:fld>
            <a:endParaRPr lang="en-US" dirty="0"/>
          </a:p>
        </p:txBody>
      </p:sp>
    </p:spTree>
    <p:extLst>
      <p:ext uri="{BB962C8B-B14F-4D97-AF65-F5344CB8AC3E}">
        <p14:creationId xmlns:p14="http://schemas.microsoft.com/office/powerpoint/2010/main" val="1410503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will now discuss a few issues you may come across during the harvesting procedure.</a:t>
            </a:r>
          </a:p>
          <a:p>
            <a:r>
              <a:rPr lang="en-US" sz="1200" kern="1200" dirty="0">
                <a:solidFill>
                  <a:schemeClr val="tx1"/>
                </a:solidFill>
                <a:effectLst/>
                <a:latin typeface="+mn-lt"/>
                <a:ea typeface="+mn-ea"/>
                <a:cs typeface="+mn-cs"/>
              </a:rPr>
              <a:t>In this slide you can see there is little to no tissue at the bottom of the graft.  There are a few possible causes: First it may be an incomplete dissection.  An incomplete dissection is most often due to the punch not going deep enough to fully separate the soft tissue from the follicle.  If the dissection was not complete increase the coring depth, complete 1-2 more harvests, and check the grafts again.  Increasing the coring depth will cause the punch to go deeper, allowing for full dissection of the graft.   Another cause of incomplete dissection is the needle depth.  The user interface operator should observe the newtons.  If the newtons are high, this may indicate the needle depth is too shallow, preventing the punch to achieving the needed depth to fully dissect the graft.  If the dissection is incomplete and the newtons are high, increase the needle depth, complete 1-2 more harvests and check the graft quality.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extraction technique is also very important.  Ensure the technician is using the two handed extraction method.  Not properly extracting the graft can lead to “stripping” of the tissue. Ensure the technician is using the two handed extraction method. </a:t>
            </a:r>
          </a:p>
          <a:p>
            <a:r>
              <a:rPr lang="en-US" sz="1200" kern="1200" dirty="0">
                <a:solidFill>
                  <a:schemeClr val="tx1"/>
                </a:solidFill>
                <a:effectLst/>
                <a:latin typeface="+mn-lt"/>
                <a:ea typeface="+mn-ea"/>
                <a:cs typeface="+mn-cs"/>
              </a:rPr>
              <a:t>Finally, You may also consider the size of the needle and punch that you have installed.  If you started the case with a 19 gauge needle and you notice the grafts are too thin, then you may choose to switch to an 18 gauge needle and punch to achieve better surrounding tissue.</a:t>
            </a:r>
          </a:p>
          <a:p>
            <a:endParaRPr lang="en-US" baseline="0" dirty="0"/>
          </a:p>
          <a:p>
            <a:endParaRPr lang="en-US" baseline="0" dirty="0"/>
          </a:p>
          <a:p>
            <a:endParaRPr lang="en-US" baseline="0" dirty="0"/>
          </a:p>
          <a:p>
            <a:r>
              <a:rPr lang="en-US" baseline="0" dirty="0"/>
              <a:t>Allow the system to harvest 5-10, next listen to the feed back from the extractor, final step examine under the microscope and take into account all information in order to make proper parameter changes.  (UI should also be observing how the needle /punch are responding to skin as it harvests.)</a:t>
            </a:r>
          </a:p>
          <a:p>
            <a:r>
              <a:rPr lang="en-US" baseline="0" dirty="0"/>
              <a:t>In this particular image, increase PD, unless we see cut follicle transections.  Harvest 5-10 new harvest,  listen to feedback from the extractor and finally examine under the microscope for best harvest and yield. </a:t>
            </a:r>
          </a:p>
          <a:p>
            <a:r>
              <a:rPr lang="en-US" baseline="0" dirty="0"/>
              <a:t>(Tissue may also be affected by the needle size chosen)</a:t>
            </a:r>
          </a:p>
          <a:p>
            <a:r>
              <a:rPr lang="en-US" baseline="0" dirty="0"/>
              <a:t>Another reason harvests get stripped is due to poor extraction techniques.  “Hand Over Hand Extraction Technique “should be used at all times.</a:t>
            </a:r>
            <a:endParaRPr lang="en-US" dirty="0"/>
          </a:p>
        </p:txBody>
      </p:sp>
      <p:sp>
        <p:nvSpPr>
          <p:cNvPr id="4" name="Slide Number Placeholder 3"/>
          <p:cNvSpPr>
            <a:spLocks noGrp="1"/>
          </p:cNvSpPr>
          <p:nvPr>
            <p:ph type="sldNum" sz="quarter" idx="10"/>
          </p:nvPr>
        </p:nvSpPr>
        <p:spPr/>
        <p:txBody>
          <a:bodyPr/>
          <a:lstStyle/>
          <a:p>
            <a:fld id="{551B34BB-2A08-D14F-A8A6-E5D6A63E8F9A}" type="slidenum">
              <a:rPr lang="en-US" smtClean="0"/>
              <a:t>8</a:t>
            </a:fld>
            <a:endParaRPr lang="en-US" dirty="0"/>
          </a:p>
        </p:txBody>
      </p:sp>
    </p:spTree>
    <p:extLst>
      <p:ext uri="{BB962C8B-B14F-4D97-AF65-F5344CB8AC3E}">
        <p14:creationId xmlns:p14="http://schemas.microsoft.com/office/powerpoint/2010/main" val="212000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issue that may be observed under the microscope is Crushed, Spun or Bent bulbs.  You will see damage to the lower portion of the grafts at the bulb.  Most commonly, this type of damage is caused by the rotating punch being too deep.  To correct, decrease the CD to make more shallow, complete 1-2 more harvests and check the graft </a:t>
            </a:r>
            <a:r>
              <a:rPr lang="en-US" sz="1200" kern="1200" dirty="0" err="1">
                <a:solidFill>
                  <a:schemeClr val="tx1"/>
                </a:solidFill>
                <a:effectLst/>
                <a:latin typeface="+mn-lt"/>
                <a:ea typeface="+mn-ea"/>
                <a:cs typeface="+mn-cs"/>
              </a:rPr>
              <a:t>graft</a:t>
            </a:r>
            <a:r>
              <a:rPr lang="en-US" sz="1200" kern="1200" dirty="0">
                <a:solidFill>
                  <a:schemeClr val="tx1"/>
                </a:solidFill>
                <a:effectLst/>
                <a:latin typeface="+mn-lt"/>
                <a:ea typeface="+mn-ea"/>
                <a:cs typeface="+mn-cs"/>
              </a:rPr>
              <a:t> quality.  Another cause may be the tensioner application.  If the application is not adequate and creates a “trampoline effect, this may cause the punch to push down on the tissue causing the bottom of the follicle to </a:t>
            </a:r>
            <a:r>
              <a:rPr lang="en-US" sz="1200" kern="1200" dirty="0" err="1">
                <a:solidFill>
                  <a:schemeClr val="tx1"/>
                </a:solidFill>
                <a:effectLst/>
                <a:latin typeface="+mn-lt"/>
                <a:ea typeface="+mn-ea"/>
                <a:cs typeface="+mn-cs"/>
              </a:rPr>
              <a:t>to</a:t>
            </a:r>
            <a:r>
              <a:rPr lang="en-US" sz="1200" kern="1200" dirty="0">
                <a:solidFill>
                  <a:schemeClr val="tx1"/>
                </a:solidFill>
                <a:effectLst/>
                <a:latin typeface="+mn-lt"/>
                <a:ea typeface="+mn-ea"/>
                <a:cs typeface="+mn-cs"/>
              </a:rPr>
              <a:t> push up into the side of the punch.  Always watch for proper tensioner application and reapply if necessary.</a:t>
            </a:r>
          </a:p>
        </p:txBody>
      </p:sp>
      <p:sp>
        <p:nvSpPr>
          <p:cNvPr id="4" name="Slide Number Placeholder 3"/>
          <p:cNvSpPr>
            <a:spLocks noGrp="1"/>
          </p:cNvSpPr>
          <p:nvPr>
            <p:ph type="sldNum" sz="quarter" idx="10"/>
          </p:nvPr>
        </p:nvSpPr>
        <p:spPr/>
        <p:txBody>
          <a:bodyPr/>
          <a:lstStyle/>
          <a:p>
            <a:fld id="{551B34BB-2A08-D14F-A8A6-E5D6A63E8F9A}" type="slidenum">
              <a:rPr lang="en-US" smtClean="0"/>
              <a:t>9</a:t>
            </a:fld>
            <a:endParaRPr lang="en-US" dirty="0"/>
          </a:p>
        </p:txBody>
      </p:sp>
    </p:spTree>
    <p:extLst>
      <p:ext uri="{BB962C8B-B14F-4D97-AF65-F5344CB8AC3E}">
        <p14:creationId xmlns:p14="http://schemas.microsoft.com/office/powerpoint/2010/main" val="3958778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C7A11-A98C-4A5C-B9F7-8EE22BE9CD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95"/>
          <a:stretch/>
        </p:blipFill>
        <p:spPr>
          <a:xfrm flipH="1">
            <a:off x="0" y="2643"/>
            <a:ext cx="12188825" cy="6855357"/>
          </a:xfrm>
          <a:prstGeom prst="rect">
            <a:avLst/>
          </a:prstGeom>
        </p:spPr>
      </p:pic>
      <p:sp>
        <p:nvSpPr>
          <p:cNvPr id="11266" name="Rectangle 2"/>
          <p:cNvSpPr>
            <a:spLocks noGrp="1" noChangeArrowheads="1"/>
          </p:cNvSpPr>
          <p:nvPr>
            <p:ph type="ctrTitle"/>
          </p:nvPr>
        </p:nvSpPr>
        <p:spPr>
          <a:xfrm>
            <a:off x="914162" y="4191001"/>
            <a:ext cx="10360501" cy="1470025"/>
          </a:xfrm>
        </p:spPr>
        <p:txBody>
          <a:bodyPr/>
          <a:lstStyle>
            <a:lvl1pPr algn="ctr">
              <a:defRPr>
                <a:latin typeface="+mn-lt"/>
              </a:defRPr>
            </a:lvl1pPr>
          </a:lstStyle>
          <a:p>
            <a:pPr lvl="0"/>
            <a:r>
              <a:rPr lang="en-US" altLang="en-US" noProof="0"/>
              <a:t>Click to edit Master title style</a:t>
            </a:r>
          </a:p>
        </p:txBody>
      </p:sp>
      <p:sp>
        <p:nvSpPr>
          <p:cNvPr id="11267" name="Rectangle 3"/>
          <p:cNvSpPr>
            <a:spLocks noGrp="1" noChangeArrowheads="1"/>
          </p:cNvSpPr>
          <p:nvPr>
            <p:ph type="subTitle" idx="1"/>
          </p:nvPr>
        </p:nvSpPr>
        <p:spPr>
          <a:xfrm>
            <a:off x="1828323" y="5715000"/>
            <a:ext cx="8532178" cy="762000"/>
          </a:xfrm>
        </p:spPr>
        <p:txBody>
          <a:bodyPr/>
          <a:lstStyle>
            <a:lvl1pPr marL="0" indent="0" algn="ctr">
              <a:buFontTx/>
              <a:buNone/>
              <a:defRPr>
                <a:solidFill>
                  <a:schemeClr val="bg1"/>
                </a:solidFill>
                <a:latin typeface="+mn-lt"/>
              </a:defRPr>
            </a:lvl1pPr>
          </a:lstStyle>
          <a:p>
            <a:pPr lvl="0"/>
            <a:r>
              <a:rPr lang="en-US" altLang="en-US" noProof="0"/>
              <a:t>Click to edit Master subtitle style</a:t>
            </a:r>
          </a:p>
        </p:txBody>
      </p:sp>
      <p:pic>
        <p:nvPicPr>
          <p:cNvPr id="9" name="Picture 8">
            <a:extLst>
              <a:ext uri="{FF2B5EF4-FFF2-40B4-BE49-F238E27FC236}">
                <a16:creationId xmlns:a16="http://schemas.microsoft.com/office/drawing/2014/main" id="{F45B8A44-7936-44BE-AEFE-F41B86896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12" y="304800"/>
            <a:ext cx="3505200" cy="1160286"/>
          </a:xfrm>
          <a:prstGeom prst="rect">
            <a:avLst/>
          </a:prstGeom>
        </p:spPr>
      </p:pic>
      <p:pic>
        <p:nvPicPr>
          <p:cNvPr id="8" name="Picture 10" descr="RR-Logo-RE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95012" y="5872488"/>
            <a:ext cx="1143000" cy="836109"/>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2">
            <a:extLst>
              <a:ext uri="{FF2B5EF4-FFF2-40B4-BE49-F238E27FC236}">
                <a16:creationId xmlns:a16="http://schemas.microsoft.com/office/drawing/2014/main" id="{CC71B090-3B71-465A-B98A-F706E84CFE48}"/>
              </a:ext>
            </a:extLst>
          </p:cNvPr>
          <p:cNvSpPr txBox="1">
            <a:spLocks/>
          </p:cNvSpPr>
          <p:nvPr userDrawn="1"/>
        </p:nvSpPr>
        <p:spPr bwMode="auto">
          <a:xfrm>
            <a:off x="288544"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dirty="0"/>
              <a:t>MK-1266 Rev. A Restoration Robotics, Inc. Confidential         © 2019 Restoration Robotics, Inc.  All Rights  Reserved.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5"/>
            <a:ext cx="10360501" cy="1362075"/>
          </a:xfrm>
        </p:spPr>
        <p:txBody>
          <a:bodyPr anchor="t"/>
          <a:lstStyle>
            <a:lvl1pPr algn="l">
              <a:defRPr sz="2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500"/>
            </a:lvl1pPr>
            <a:lvl2pPr marL="342797" indent="0">
              <a:buNone/>
              <a:defRPr sz="1350"/>
            </a:lvl2pPr>
            <a:lvl3pPr marL="685594" indent="0">
              <a:buNone/>
              <a:defRPr sz="1200"/>
            </a:lvl3pPr>
            <a:lvl4pPr marL="1028391" indent="0">
              <a:buNone/>
              <a:defRPr sz="1050"/>
            </a:lvl4pPr>
            <a:lvl5pPr marL="1371189" indent="0">
              <a:buNone/>
              <a:defRPr sz="1050"/>
            </a:lvl5pPr>
            <a:lvl6pPr marL="1713986" indent="0">
              <a:buNone/>
              <a:defRPr sz="1050"/>
            </a:lvl6pPr>
            <a:lvl7pPr marL="2056783" indent="0">
              <a:buNone/>
              <a:defRPr sz="1050"/>
            </a:lvl7pPr>
            <a:lvl8pPr marL="2399580" indent="0">
              <a:buNone/>
              <a:defRPr sz="1050"/>
            </a:lvl8pPr>
            <a:lvl9pPr marL="2742377" indent="0">
              <a:buNone/>
              <a:defRPr sz="1050"/>
            </a:lvl9pPr>
          </a:lstStyle>
          <a:p>
            <a:pPr lvl="0"/>
            <a:r>
              <a:rPr lang="en-US"/>
              <a:t>Edit Master text styles</a:t>
            </a:r>
          </a:p>
        </p:txBody>
      </p:sp>
      <p:sp>
        <p:nvSpPr>
          <p:cNvPr id="5" name="Footer Placeholder 4"/>
          <p:cNvSpPr>
            <a:spLocks noGrp="1"/>
          </p:cNvSpPr>
          <p:nvPr>
            <p:ph type="ftr" sz="quarter" idx="11"/>
          </p:nvPr>
        </p:nvSpPr>
        <p:spPr>
          <a:xfrm>
            <a:off x="150813" y="6553200"/>
            <a:ext cx="3859795" cy="476250"/>
          </a:xfr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E769B4-DAFB-4193-A0EC-DB9B2CFB7700}" type="slidenum">
              <a:rPr lang="en-US" smtClean="0"/>
              <a:t>‹#›</a:t>
            </a:fld>
            <a:endParaRPr lang="en-US"/>
          </a:p>
        </p:txBody>
      </p:sp>
    </p:spTree>
    <p:extLst>
      <p:ext uri="{BB962C8B-B14F-4D97-AF65-F5344CB8AC3E}">
        <p14:creationId xmlns:p14="http://schemas.microsoft.com/office/powerpoint/2010/main" val="3559089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441" y="1295403"/>
            <a:ext cx="5383398" cy="4830763"/>
          </a:xfrm>
        </p:spPr>
        <p:txBody>
          <a:bodyPr/>
          <a:lstStyle>
            <a:lvl1pPr>
              <a:defRPr sz="2099"/>
            </a:lvl1pPr>
            <a:lvl2pPr>
              <a:defRPr sz="1799"/>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95403"/>
            <a:ext cx="5383398" cy="4830763"/>
          </a:xfrm>
        </p:spPr>
        <p:txBody>
          <a:bodyPr/>
          <a:lstStyle>
            <a:lvl1pPr>
              <a:defRPr sz="2099"/>
            </a:lvl1pPr>
            <a:lvl2pPr>
              <a:defRPr sz="1799"/>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455612" y="6553200"/>
            <a:ext cx="3859795" cy="476250"/>
          </a:xfrm>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4E769B4-DAFB-4193-A0EC-DB9B2CFB7700}" type="slidenum">
              <a:rPr lang="en-US" smtClean="0"/>
              <a:t>‹#›</a:t>
            </a:fld>
            <a:endParaRPr lang="en-US"/>
          </a:p>
        </p:txBody>
      </p:sp>
    </p:spTree>
    <p:extLst>
      <p:ext uri="{BB962C8B-B14F-4D97-AF65-F5344CB8AC3E}">
        <p14:creationId xmlns:p14="http://schemas.microsoft.com/office/powerpoint/2010/main" val="32694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3" y="0"/>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352550"/>
            <a:ext cx="5385514" cy="63976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4" name="Content Placeholder 3"/>
          <p:cNvSpPr>
            <a:spLocks noGrp="1"/>
          </p:cNvSpPr>
          <p:nvPr>
            <p:ph sz="half" idx="2"/>
          </p:nvPr>
        </p:nvSpPr>
        <p:spPr>
          <a:xfrm>
            <a:off x="609442" y="1992312"/>
            <a:ext cx="5385514" cy="3951288"/>
          </a:xfrm>
        </p:spPr>
        <p:txBody>
          <a:bodyPr/>
          <a:lstStyle>
            <a:lvl1pPr>
              <a:defRPr sz="1799"/>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352550"/>
            <a:ext cx="5387630" cy="639762"/>
          </a:xfr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a:t>Edit Master text styles</a:t>
            </a:r>
          </a:p>
        </p:txBody>
      </p:sp>
      <p:sp>
        <p:nvSpPr>
          <p:cNvPr id="6" name="Content Placeholder 5"/>
          <p:cNvSpPr>
            <a:spLocks noGrp="1"/>
          </p:cNvSpPr>
          <p:nvPr>
            <p:ph sz="quarter" idx="4"/>
          </p:nvPr>
        </p:nvSpPr>
        <p:spPr>
          <a:xfrm>
            <a:off x="6191756" y="1992312"/>
            <a:ext cx="5387630" cy="3951288"/>
          </a:xfrm>
        </p:spPr>
        <p:txBody>
          <a:bodyPr/>
          <a:lstStyle>
            <a:lvl1pPr>
              <a:defRPr sz="1799"/>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303213" y="6583362"/>
            <a:ext cx="3859795" cy="476250"/>
          </a:xfrm>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E769B4-DAFB-4193-A0EC-DB9B2CFB7700}" type="slidenum">
              <a:rPr lang="en-US" smtClean="0"/>
              <a:t>‹#›</a:t>
            </a:fld>
            <a:endParaRPr lang="en-US"/>
          </a:p>
        </p:txBody>
      </p:sp>
    </p:spTree>
    <p:extLst>
      <p:ext uri="{BB962C8B-B14F-4D97-AF65-F5344CB8AC3E}">
        <p14:creationId xmlns:p14="http://schemas.microsoft.com/office/powerpoint/2010/main" val="76243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03213" y="6553200"/>
            <a:ext cx="3859795" cy="476250"/>
          </a:xfrm>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4E769B4-DAFB-4193-A0EC-DB9B2CFB7700}" type="slidenum">
              <a:rPr lang="en-US" smtClean="0"/>
              <a:t>‹#›</a:t>
            </a:fld>
            <a:endParaRPr lang="en-US"/>
          </a:p>
        </p:txBody>
      </p:sp>
    </p:spTree>
    <p:extLst>
      <p:ext uri="{BB962C8B-B14F-4D97-AF65-F5344CB8AC3E}">
        <p14:creationId xmlns:p14="http://schemas.microsoft.com/office/powerpoint/2010/main" val="239924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7D4B04A-75FD-4766-BAD9-4CCA43BC56FD}"/>
              </a:ext>
            </a:extLst>
          </p:cNvPr>
          <p:cNvSpPr>
            <a:spLocks noGrp="1"/>
          </p:cNvSpPr>
          <p:nvPr>
            <p:ph type="ftr" sz="quarter" idx="11"/>
          </p:nvPr>
        </p:nvSpPr>
        <p:spPr>
          <a:xfrm>
            <a:off x="303213" y="6604000"/>
            <a:ext cx="3859795" cy="476250"/>
          </a:xfrm>
        </p:spPr>
        <p:txBody>
          <a:bodyPr/>
          <a:lstStyle/>
          <a:p>
            <a:endParaRPr lang="en-US"/>
          </a:p>
        </p:txBody>
      </p:sp>
      <p:sp>
        <p:nvSpPr>
          <p:cNvPr id="8" name="Slide Number Placeholder 7">
            <a:extLst>
              <a:ext uri="{FF2B5EF4-FFF2-40B4-BE49-F238E27FC236}">
                <a16:creationId xmlns:a16="http://schemas.microsoft.com/office/drawing/2014/main" id="{68353D3E-6B72-4291-8EDE-F286ADE889B6}"/>
              </a:ext>
            </a:extLst>
          </p:cNvPr>
          <p:cNvSpPr>
            <a:spLocks noGrp="1"/>
          </p:cNvSpPr>
          <p:nvPr>
            <p:ph type="sldNum" sz="quarter" idx="12"/>
          </p:nvPr>
        </p:nvSpPr>
        <p:spPr/>
        <p:txBody>
          <a:bodyPr/>
          <a:lstStyle/>
          <a:p>
            <a:fld id="{24E769B4-DAFB-4193-A0EC-DB9B2CFB7700}" type="slidenum">
              <a:rPr lang="en-US" smtClean="0"/>
              <a:t>‹#›</a:t>
            </a:fld>
            <a:endParaRPr lang="en-US"/>
          </a:p>
        </p:txBody>
      </p:sp>
    </p:spTree>
    <p:extLst>
      <p:ext uri="{BB962C8B-B14F-4D97-AF65-F5344CB8AC3E}">
        <p14:creationId xmlns:p14="http://schemas.microsoft.com/office/powerpoint/2010/main" val="4269427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3"/>
            <a:ext cx="12188825" cy="6856845"/>
          </a:xfrm>
          <a:custGeom>
            <a:avLst/>
            <a:gdLst/>
            <a:ahLst/>
            <a:cxnLst/>
            <a:rect l="l" t="t" r="r" b="b"/>
            <a:pathLst>
              <a:path w="20104100" h="11307445">
                <a:moveTo>
                  <a:pt x="0" y="11307443"/>
                </a:moveTo>
                <a:lnTo>
                  <a:pt x="20104099" y="11307443"/>
                </a:lnTo>
                <a:lnTo>
                  <a:pt x="20104099" y="0"/>
                </a:lnTo>
                <a:lnTo>
                  <a:pt x="0" y="0"/>
                </a:lnTo>
                <a:lnTo>
                  <a:pt x="0" y="11307443"/>
                </a:lnTo>
                <a:close/>
              </a:path>
            </a:pathLst>
          </a:custGeom>
          <a:solidFill>
            <a:srgbClr val="000000"/>
          </a:solidFill>
        </p:spPr>
        <p:txBody>
          <a:bodyPr wrap="square" lIns="0" tIns="0" rIns="0" bIns="0" rtlCol="0"/>
          <a:lstStyle/>
          <a:p>
            <a:endParaRPr sz="1092"/>
          </a:p>
        </p:txBody>
      </p:sp>
      <p:sp>
        <p:nvSpPr>
          <p:cNvPr id="2" name="Holder 2"/>
          <p:cNvSpPr>
            <a:spLocks noGrp="1"/>
          </p:cNvSpPr>
          <p:nvPr>
            <p:ph type="ctrTitle"/>
          </p:nvPr>
        </p:nvSpPr>
        <p:spPr>
          <a:xfrm>
            <a:off x="1562280" y="937047"/>
            <a:ext cx="9064263" cy="695812"/>
          </a:xfrm>
          <a:prstGeom prst="rect">
            <a:avLst/>
          </a:prstGeom>
        </p:spPr>
        <p:txBody>
          <a:bodyPr wrap="square" lIns="0" tIns="0" rIns="0" bIns="0">
            <a:spAutoFit/>
          </a:bodyPr>
          <a:lstStyle>
            <a:lvl1pPr>
              <a:defRPr sz="4455" b="1" i="0">
                <a:solidFill>
                  <a:schemeClr val="bg1"/>
                </a:solidFill>
                <a:latin typeface="Gotham"/>
                <a:cs typeface="Gotham"/>
              </a:defRPr>
            </a:lvl1pPr>
          </a:lstStyle>
          <a:p>
            <a:endParaRPr/>
          </a:p>
        </p:txBody>
      </p:sp>
      <p:sp>
        <p:nvSpPr>
          <p:cNvPr id="3" name="Holder 3"/>
          <p:cNvSpPr>
            <a:spLocks noGrp="1"/>
          </p:cNvSpPr>
          <p:nvPr>
            <p:ph type="subTitle" idx="4"/>
          </p:nvPr>
        </p:nvSpPr>
        <p:spPr>
          <a:xfrm>
            <a:off x="1828324" y="3840483"/>
            <a:ext cx="853217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Footer Placeholder 2">
            <a:extLst>
              <a:ext uri="{FF2B5EF4-FFF2-40B4-BE49-F238E27FC236}">
                <a16:creationId xmlns:a16="http://schemas.microsoft.com/office/drawing/2014/main" id="{2814B302-561D-4876-A32F-16DF3F7CE9A2}"/>
              </a:ext>
            </a:extLst>
          </p:cNvPr>
          <p:cNvSpPr txBox="1">
            <a:spLocks/>
          </p:cNvSpPr>
          <p:nvPr userDrawn="1"/>
        </p:nvSpPr>
        <p:spPr bwMode="auto">
          <a:xfrm>
            <a:off x="288545"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MK-1266 Rev. B Venus Concept, Inc. Confidential         ©2020 Venus Concept, Inc.  All Rights  Reserved. </a:t>
            </a:r>
          </a:p>
        </p:txBody>
      </p:sp>
    </p:spTree>
    <p:extLst>
      <p:ext uri="{BB962C8B-B14F-4D97-AF65-F5344CB8AC3E}">
        <p14:creationId xmlns:p14="http://schemas.microsoft.com/office/powerpoint/2010/main" val="857420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3"/>
            <a:ext cx="12188825" cy="6856845"/>
          </a:xfrm>
          <a:custGeom>
            <a:avLst/>
            <a:gdLst/>
            <a:ahLst/>
            <a:cxnLst/>
            <a:rect l="l" t="t" r="r" b="b"/>
            <a:pathLst>
              <a:path w="20104100" h="11307445">
                <a:moveTo>
                  <a:pt x="0" y="11307443"/>
                </a:moveTo>
                <a:lnTo>
                  <a:pt x="20104099" y="11307443"/>
                </a:lnTo>
                <a:lnTo>
                  <a:pt x="20104099" y="0"/>
                </a:lnTo>
                <a:lnTo>
                  <a:pt x="0" y="0"/>
                </a:lnTo>
                <a:lnTo>
                  <a:pt x="0" y="11307443"/>
                </a:lnTo>
                <a:close/>
              </a:path>
            </a:pathLst>
          </a:custGeom>
          <a:solidFill>
            <a:srgbClr val="000000"/>
          </a:solidFill>
        </p:spPr>
        <p:txBody>
          <a:bodyPr wrap="square" lIns="0" tIns="0" rIns="0" bIns="0" rtlCol="0"/>
          <a:lstStyle/>
          <a:p>
            <a:endParaRPr sz="1092"/>
          </a:p>
        </p:txBody>
      </p:sp>
      <p:sp>
        <p:nvSpPr>
          <p:cNvPr id="2" name="Holder 2"/>
          <p:cNvSpPr>
            <a:spLocks noGrp="1"/>
          </p:cNvSpPr>
          <p:nvPr>
            <p:ph type="ctrTitle"/>
          </p:nvPr>
        </p:nvSpPr>
        <p:spPr>
          <a:xfrm>
            <a:off x="1562280" y="937047"/>
            <a:ext cx="9064263" cy="695812"/>
          </a:xfrm>
          <a:prstGeom prst="rect">
            <a:avLst/>
          </a:prstGeom>
        </p:spPr>
        <p:txBody>
          <a:bodyPr wrap="square" lIns="0" tIns="0" rIns="0" bIns="0">
            <a:spAutoFit/>
          </a:bodyPr>
          <a:lstStyle>
            <a:lvl1pPr>
              <a:defRPr sz="4455" b="1" i="0">
                <a:solidFill>
                  <a:schemeClr val="bg1"/>
                </a:solidFill>
                <a:latin typeface="Gotham"/>
                <a:cs typeface="Gotham"/>
              </a:defRPr>
            </a:lvl1pPr>
          </a:lstStyle>
          <a:p>
            <a:endParaRPr/>
          </a:p>
        </p:txBody>
      </p:sp>
      <p:sp>
        <p:nvSpPr>
          <p:cNvPr id="3" name="Holder 3"/>
          <p:cNvSpPr>
            <a:spLocks noGrp="1"/>
          </p:cNvSpPr>
          <p:nvPr>
            <p:ph type="subTitle" idx="4"/>
          </p:nvPr>
        </p:nvSpPr>
        <p:spPr>
          <a:xfrm>
            <a:off x="1828324" y="3840483"/>
            <a:ext cx="853217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Footer Placeholder 2">
            <a:extLst>
              <a:ext uri="{FF2B5EF4-FFF2-40B4-BE49-F238E27FC236}">
                <a16:creationId xmlns:a16="http://schemas.microsoft.com/office/drawing/2014/main" id="{2814B302-561D-4876-A32F-16DF3F7CE9A2}"/>
              </a:ext>
            </a:extLst>
          </p:cNvPr>
          <p:cNvSpPr txBox="1">
            <a:spLocks/>
          </p:cNvSpPr>
          <p:nvPr userDrawn="1"/>
        </p:nvSpPr>
        <p:spPr bwMode="auto">
          <a:xfrm>
            <a:off x="288545"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MK-1287 Rev. A Venus Concept, Inc. Confidential         ©2020 Venus Concept, Inc.  All Rights  Reserved. </a:t>
            </a:r>
          </a:p>
        </p:txBody>
      </p:sp>
    </p:spTree>
    <p:extLst>
      <p:ext uri="{BB962C8B-B14F-4D97-AF65-F5344CB8AC3E}">
        <p14:creationId xmlns:p14="http://schemas.microsoft.com/office/powerpoint/2010/main" val="3501042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96027" y="299318"/>
            <a:ext cx="10996770" cy="685893"/>
          </a:xfrm>
        </p:spPr>
        <p:txBody>
          <a:bodyPr lIns="0" tIns="0" rIns="0" bIns="0"/>
          <a:lstStyle>
            <a:lvl1pPr>
              <a:defRPr sz="4455" b="1" i="0">
                <a:solidFill>
                  <a:schemeClr val="tx1"/>
                </a:solidFill>
                <a:latin typeface="Gotham"/>
                <a:cs typeface="Gotham"/>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Footer Placeholder 2">
            <a:extLst>
              <a:ext uri="{FF2B5EF4-FFF2-40B4-BE49-F238E27FC236}">
                <a16:creationId xmlns:a16="http://schemas.microsoft.com/office/drawing/2014/main" id="{9F0747E8-D24C-483F-A7C4-AD16C76AE030}"/>
              </a:ext>
            </a:extLst>
          </p:cNvPr>
          <p:cNvSpPr txBox="1">
            <a:spLocks/>
          </p:cNvSpPr>
          <p:nvPr userDrawn="1"/>
        </p:nvSpPr>
        <p:spPr bwMode="auto">
          <a:xfrm>
            <a:off x="288545"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MK-XXXX Rev. A Venus Concept, Inc. Confidential         ©2020 Venus Concept, Inc.  All Rights  Reserved. </a:t>
            </a:r>
          </a:p>
        </p:txBody>
      </p:sp>
    </p:spTree>
    <p:extLst>
      <p:ext uri="{BB962C8B-B14F-4D97-AF65-F5344CB8AC3E}">
        <p14:creationId xmlns:p14="http://schemas.microsoft.com/office/powerpoint/2010/main" val="243969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922115" y="3"/>
            <a:ext cx="5267066" cy="6856845"/>
          </a:xfrm>
          <a:custGeom>
            <a:avLst/>
            <a:gdLst/>
            <a:ahLst/>
            <a:cxnLst/>
            <a:rect l="l" t="t" r="r" b="b"/>
            <a:pathLst>
              <a:path w="8687435" h="11307445">
                <a:moveTo>
                  <a:pt x="0" y="11307443"/>
                </a:moveTo>
                <a:lnTo>
                  <a:pt x="8686846" y="11307443"/>
                </a:lnTo>
                <a:lnTo>
                  <a:pt x="8686846" y="0"/>
                </a:lnTo>
                <a:lnTo>
                  <a:pt x="0" y="0"/>
                </a:lnTo>
                <a:lnTo>
                  <a:pt x="0" y="11307443"/>
                </a:lnTo>
                <a:close/>
              </a:path>
            </a:pathLst>
          </a:custGeom>
          <a:solidFill>
            <a:srgbClr val="000000"/>
          </a:solidFill>
        </p:spPr>
        <p:txBody>
          <a:bodyPr wrap="square" lIns="0" tIns="0" rIns="0" bIns="0" rtlCol="0"/>
          <a:lstStyle/>
          <a:p>
            <a:endParaRPr sz="1092"/>
          </a:p>
        </p:txBody>
      </p:sp>
      <p:sp>
        <p:nvSpPr>
          <p:cNvPr id="17" name="bk object 17"/>
          <p:cNvSpPr/>
          <p:nvPr/>
        </p:nvSpPr>
        <p:spPr>
          <a:xfrm>
            <a:off x="3995166" y="1931077"/>
            <a:ext cx="4993207" cy="4925769"/>
          </a:xfrm>
          <a:prstGeom prst="rect">
            <a:avLst/>
          </a:prstGeom>
          <a:blipFill>
            <a:blip r:embed="rId2" cstate="print"/>
            <a:stretch>
              <a:fillRect/>
            </a:stretch>
          </a:blipFill>
        </p:spPr>
        <p:txBody>
          <a:bodyPr wrap="square" lIns="0" tIns="0" rIns="0" bIns="0" rtlCol="0"/>
          <a:lstStyle/>
          <a:p>
            <a:endParaRPr sz="1092"/>
          </a:p>
        </p:txBody>
      </p:sp>
      <p:sp>
        <p:nvSpPr>
          <p:cNvPr id="18" name="bk object 18"/>
          <p:cNvSpPr/>
          <p:nvPr/>
        </p:nvSpPr>
        <p:spPr>
          <a:xfrm>
            <a:off x="426448" y="5787525"/>
            <a:ext cx="804311" cy="804464"/>
          </a:xfrm>
          <a:prstGeom prst="rect">
            <a:avLst/>
          </a:prstGeom>
          <a:blipFill>
            <a:blip r:embed="rId3" cstate="print"/>
            <a:stretch>
              <a:fillRect/>
            </a:stretch>
          </a:blipFill>
        </p:spPr>
        <p:txBody>
          <a:bodyPr wrap="square" lIns="0" tIns="0" rIns="0" bIns="0" rtlCol="0"/>
          <a:lstStyle/>
          <a:p>
            <a:endParaRPr sz="1092"/>
          </a:p>
        </p:txBody>
      </p:sp>
      <p:sp>
        <p:nvSpPr>
          <p:cNvPr id="2" name="Holder 2"/>
          <p:cNvSpPr>
            <a:spLocks noGrp="1"/>
          </p:cNvSpPr>
          <p:nvPr>
            <p:ph type="title"/>
          </p:nvPr>
        </p:nvSpPr>
        <p:spPr>
          <a:xfrm>
            <a:off x="596027" y="299318"/>
            <a:ext cx="10996770" cy="685893"/>
          </a:xfrm>
        </p:spPr>
        <p:txBody>
          <a:bodyPr lIns="0" tIns="0" rIns="0" bIns="0"/>
          <a:lstStyle>
            <a:lvl1pPr>
              <a:defRPr sz="4455" b="1" i="0">
                <a:solidFill>
                  <a:schemeClr val="tx1"/>
                </a:solidFill>
                <a:latin typeface="Gotham"/>
                <a:cs typeface="Gotham"/>
              </a:defRPr>
            </a:lvl1pPr>
          </a:lstStyle>
          <a:p>
            <a:endParaRPr/>
          </a:p>
        </p:txBody>
      </p:sp>
      <p:sp>
        <p:nvSpPr>
          <p:cNvPr id="3" name="Holder 3"/>
          <p:cNvSpPr>
            <a:spLocks noGrp="1"/>
          </p:cNvSpPr>
          <p:nvPr>
            <p:ph sz="half" idx="2"/>
          </p:nvPr>
        </p:nvSpPr>
        <p:spPr>
          <a:xfrm>
            <a:off x="609441" y="1577340"/>
            <a:ext cx="530213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46" y="1577340"/>
            <a:ext cx="530213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09441" y="6377943"/>
            <a:ext cx="280343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4/22/2020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843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3"/>
            <a:ext cx="12188825" cy="6856845"/>
          </a:xfrm>
          <a:custGeom>
            <a:avLst/>
            <a:gdLst/>
            <a:ahLst/>
            <a:cxnLst/>
            <a:rect l="l" t="t" r="r" b="b"/>
            <a:pathLst>
              <a:path w="20104100" h="11307445">
                <a:moveTo>
                  <a:pt x="0" y="11307443"/>
                </a:moveTo>
                <a:lnTo>
                  <a:pt x="20104099" y="11307443"/>
                </a:lnTo>
                <a:lnTo>
                  <a:pt x="20104099" y="0"/>
                </a:lnTo>
                <a:lnTo>
                  <a:pt x="0" y="0"/>
                </a:lnTo>
                <a:lnTo>
                  <a:pt x="0" y="11307443"/>
                </a:lnTo>
                <a:close/>
              </a:path>
            </a:pathLst>
          </a:custGeom>
          <a:solidFill>
            <a:srgbClr val="000000"/>
          </a:solidFill>
        </p:spPr>
        <p:txBody>
          <a:bodyPr wrap="square" lIns="0" tIns="0" rIns="0" bIns="0" rtlCol="0"/>
          <a:lstStyle/>
          <a:p>
            <a:endParaRPr sz="1092"/>
          </a:p>
        </p:txBody>
      </p:sp>
      <p:sp>
        <p:nvSpPr>
          <p:cNvPr id="2" name="Holder 2"/>
          <p:cNvSpPr>
            <a:spLocks noGrp="1"/>
          </p:cNvSpPr>
          <p:nvPr>
            <p:ph type="title"/>
          </p:nvPr>
        </p:nvSpPr>
        <p:spPr>
          <a:xfrm>
            <a:off x="596027" y="299318"/>
            <a:ext cx="10996770" cy="685893"/>
          </a:xfrm>
        </p:spPr>
        <p:txBody>
          <a:bodyPr lIns="0" tIns="0" rIns="0" bIns="0"/>
          <a:lstStyle>
            <a:lvl1pPr>
              <a:defRPr sz="4455" b="1" i="0">
                <a:solidFill>
                  <a:schemeClr val="tx1"/>
                </a:solidFill>
                <a:latin typeface="Gotham"/>
                <a:cs typeface="Gotham"/>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Footer Placeholder 2">
            <a:extLst>
              <a:ext uri="{FF2B5EF4-FFF2-40B4-BE49-F238E27FC236}">
                <a16:creationId xmlns:a16="http://schemas.microsoft.com/office/drawing/2014/main" id="{3F70F24F-037C-4641-827D-D5F2F5A9472B}"/>
              </a:ext>
            </a:extLst>
          </p:cNvPr>
          <p:cNvSpPr txBox="1">
            <a:spLocks/>
          </p:cNvSpPr>
          <p:nvPr userDrawn="1"/>
        </p:nvSpPr>
        <p:spPr bwMode="auto">
          <a:xfrm>
            <a:off x="288545"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MK-1266 Rev. B  Venus Concept, Inc. Confidential         ©2020 Venus Concept, Inc.  All Rights  Reserved. </a:t>
            </a:r>
          </a:p>
        </p:txBody>
      </p:sp>
    </p:spTree>
    <p:extLst>
      <p:ext uri="{BB962C8B-B14F-4D97-AF65-F5344CB8AC3E}">
        <p14:creationId xmlns:p14="http://schemas.microsoft.com/office/powerpoint/2010/main" val="306255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F9650A-85B2-4FB9-97C3-3C38A938B997}" type="slidenum">
              <a:rPr lang="en-US" altLang="en-US"/>
              <a:pPr/>
              <a:t>‹#›</a:t>
            </a:fld>
            <a:endParaRPr lang="en-US" altLang="en-US"/>
          </a:p>
        </p:txBody>
      </p:sp>
    </p:spTree>
    <p:extLst>
      <p:ext uri="{BB962C8B-B14F-4D97-AF65-F5344CB8AC3E}">
        <p14:creationId xmlns:p14="http://schemas.microsoft.com/office/powerpoint/2010/main" val="36988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5552067"/>
            <a:ext cx="12188824" cy="1304779"/>
          </a:xfrm>
          <a:prstGeom prst="rect">
            <a:avLst/>
          </a:prstGeom>
          <a:blipFill>
            <a:blip r:embed="rId2" cstate="print"/>
            <a:stretch>
              <a:fillRect/>
            </a:stretch>
          </a:blipFill>
        </p:spPr>
        <p:txBody>
          <a:bodyPr wrap="square" lIns="0" tIns="0" rIns="0" bIns="0" rtlCol="0"/>
          <a:lstStyle/>
          <a:p>
            <a:endParaRPr sz="1092" dirty="0"/>
          </a:p>
        </p:txBody>
      </p:sp>
      <p:sp>
        <p:nvSpPr>
          <p:cNvPr id="17" name="bk object 17"/>
          <p:cNvSpPr/>
          <p:nvPr/>
        </p:nvSpPr>
        <p:spPr>
          <a:xfrm>
            <a:off x="426448" y="5787525"/>
            <a:ext cx="804311" cy="804464"/>
          </a:xfrm>
          <a:prstGeom prst="rect">
            <a:avLst/>
          </a:prstGeom>
          <a:blipFill>
            <a:blip r:embed="rId3" cstate="print"/>
            <a:stretch>
              <a:fillRect/>
            </a:stretch>
          </a:blipFill>
        </p:spPr>
        <p:txBody>
          <a:bodyPr wrap="square" lIns="0" tIns="0" rIns="0" bIns="0" rtlCol="0"/>
          <a:lstStyle/>
          <a:p>
            <a:endParaRPr sz="1092"/>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Footer Placeholder 2">
            <a:extLst>
              <a:ext uri="{FF2B5EF4-FFF2-40B4-BE49-F238E27FC236}">
                <a16:creationId xmlns:a16="http://schemas.microsoft.com/office/drawing/2014/main" id="{0774F900-CCA2-4B98-8553-07AE4F4A9A67}"/>
              </a:ext>
            </a:extLst>
          </p:cNvPr>
          <p:cNvSpPr txBox="1">
            <a:spLocks/>
          </p:cNvSpPr>
          <p:nvPr userDrawn="1"/>
        </p:nvSpPr>
        <p:spPr bwMode="auto">
          <a:xfrm>
            <a:off x="1060583" y="6416815"/>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MK-XXXX Rev. A Venus Concept, Inc. Confidential         ©2020 Venus Concept, Inc.  All Rights  Reserved. </a:t>
            </a:r>
          </a:p>
        </p:txBody>
      </p:sp>
    </p:spTree>
    <p:extLst>
      <p:ext uri="{BB962C8B-B14F-4D97-AF65-F5344CB8AC3E}">
        <p14:creationId xmlns:p14="http://schemas.microsoft.com/office/powerpoint/2010/main" val="183002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441" y="6610350"/>
            <a:ext cx="2844059" cy="476250"/>
          </a:xfrm>
          <a:prstGeom prst="rect">
            <a:avLst/>
          </a:prstGeom>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E7B5B9-1D17-4B91-9915-1BCE7B449BC3}" type="slidenum">
              <a:rPr lang="en-US" altLang="en-US"/>
              <a:pPr/>
              <a:t>‹#›</a:t>
            </a:fld>
            <a:endParaRPr lang="en-US" altLang="en-US"/>
          </a:p>
        </p:txBody>
      </p:sp>
    </p:spTree>
    <p:extLst>
      <p:ext uri="{BB962C8B-B14F-4D97-AF65-F5344CB8AC3E}">
        <p14:creationId xmlns:p14="http://schemas.microsoft.com/office/powerpoint/2010/main" val="2713496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441" y="1295401"/>
            <a:ext cx="5383398"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95401"/>
            <a:ext cx="5383398"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610350"/>
            <a:ext cx="2844059" cy="47625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FFE4607-2550-415A-BDA4-7D42ACB6AA7B}" type="slidenum">
              <a:rPr lang="en-US" altLang="en-US"/>
              <a:pPr/>
              <a:t>‹#›</a:t>
            </a:fld>
            <a:endParaRPr lang="en-US" altLang="en-US"/>
          </a:p>
        </p:txBody>
      </p:sp>
    </p:spTree>
    <p:extLst>
      <p:ext uri="{BB962C8B-B14F-4D97-AF65-F5344CB8AC3E}">
        <p14:creationId xmlns:p14="http://schemas.microsoft.com/office/powerpoint/2010/main" val="4186684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0"/>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352550"/>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1992312"/>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4" y="1352550"/>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1992312"/>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441" y="6610350"/>
            <a:ext cx="2844059" cy="476250"/>
          </a:xfrm>
          <a:prstGeom prst="rect">
            <a:avLst/>
          </a:prstGeom>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D285752-52BE-4E75-9A73-630EF6386CEA}" type="slidenum">
              <a:rPr lang="en-US" altLang="en-US"/>
              <a:pPr/>
              <a:t>‹#›</a:t>
            </a:fld>
            <a:endParaRPr lang="en-US" altLang="en-US"/>
          </a:p>
        </p:txBody>
      </p:sp>
    </p:spTree>
    <p:extLst>
      <p:ext uri="{BB962C8B-B14F-4D97-AF65-F5344CB8AC3E}">
        <p14:creationId xmlns:p14="http://schemas.microsoft.com/office/powerpoint/2010/main" val="3687158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441" y="6610350"/>
            <a:ext cx="2844059" cy="476250"/>
          </a:xfrm>
          <a:prstGeom prst="rect">
            <a:avLst/>
          </a:prstGeom>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BF86FD8-2375-4774-A31C-BEFD42F5E5FA}" type="slidenum">
              <a:rPr lang="en-US" altLang="en-US"/>
              <a:pPr/>
              <a:t>‹#›</a:t>
            </a:fld>
            <a:endParaRPr lang="en-US" altLang="en-US"/>
          </a:p>
        </p:txBody>
      </p:sp>
    </p:spTree>
    <p:extLst>
      <p:ext uri="{BB962C8B-B14F-4D97-AF65-F5344CB8AC3E}">
        <p14:creationId xmlns:p14="http://schemas.microsoft.com/office/powerpoint/2010/main" val="290993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610350"/>
            <a:ext cx="2844059" cy="476250"/>
          </a:xfrm>
          <a:prstGeom prst="rect">
            <a:avLst/>
          </a:prstGeom>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3913C07-017F-4A17-B9E7-866AB2F1CBAE}" type="slidenum">
              <a:rPr lang="en-US" altLang="en-US"/>
              <a:pPr/>
              <a:t>‹#›</a:t>
            </a:fld>
            <a:endParaRPr lang="en-US" altLang="en-US"/>
          </a:p>
        </p:txBody>
      </p:sp>
    </p:spTree>
    <p:extLst>
      <p:ext uri="{BB962C8B-B14F-4D97-AF65-F5344CB8AC3E}">
        <p14:creationId xmlns:p14="http://schemas.microsoft.com/office/powerpoint/2010/main" val="505980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271" name="Picture 7" descr="RR-PPT-Templat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ctrTitle"/>
          </p:nvPr>
        </p:nvSpPr>
        <p:spPr>
          <a:xfrm>
            <a:off x="914163" y="4191005"/>
            <a:ext cx="10360501" cy="1470025"/>
          </a:xfrm>
        </p:spPr>
        <p:txBody>
          <a:bodyPr/>
          <a:lstStyle>
            <a:lvl1pPr algn="ctr">
              <a:defRPr>
                <a:latin typeface="+mn-lt"/>
              </a:defRPr>
            </a:lvl1pPr>
          </a:lstStyle>
          <a:p>
            <a:pPr lvl="0"/>
            <a:r>
              <a:rPr lang="en-US" altLang="en-US" noProof="0"/>
              <a:t>Click to edit Master title style</a:t>
            </a:r>
          </a:p>
        </p:txBody>
      </p:sp>
      <p:sp>
        <p:nvSpPr>
          <p:cNvPr id="11267" name="Rectangle 3"/>
          <p:cNvSpPr>
            <a:spLocks noGrp="1" noChangeArrowheads="1"/>
          </p:cNvSpPr>
          <p:nvPr>
            <p:ph type="subTitle" idx="1"/>
          </p:nvPr>
        </p:nvSpPr>
        <p:spPr>
          <a:xfrm>
            <a:off x="1828325" y="5715000"/>
            <a:ext cx="8532178" cy="762000"/>
          </a:xfrm>
        </p:spPr>
        <p:txBody>
          <a:bodyPr/>
          <a:lstStyle>
            <a:lvl1pPr marL="0" indent="0" algn="ctr">
              <a:buFontTx/>
              <a:buNone/>
              <a:defRPr>
                <a:solidFill>
                  <a:schemeClr val="bg1"/>
                </a:solidFill>
                <a:latin typeface="+mn-lt"/>
              </a:defRPr>
            </a:lvl1pPr>
          </a:lstStyle>
          <a:p>
            <a:pPr lvl="0"/>
            <a:r>
              <a:rPr lang="en-US" altLang="en-US" noProof="0"/>
              <a:t>Click to edit Master subtitle style</a:t>
            </a:r>
          </a:p>
        </p:txBody>
      </p:sp>
      <p:pic>
        <p:nvPicPr>
          <p:cNvPr id="7" name="Picture 8" descr="RR-Artas-Logo-Re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2" y="457200"/>
            <a:ext cx="28067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R-Logo-RE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83887" y="5715000"/>
            <a:ext cx="1330325" cy="9731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828069-8C9C-4674-BEE3-6D0B6795D385}"/>
              </a:ext>
            </a:extLst>
          </p:cNvPr>
          <p:cNvSpPr txBox="1"/>
          <p:nvPr/>
        </p:nvSpPr>
        <p:spPr>
          <a:xfrm>
            <a:off x="11699423" y="6123219"/>
            <a:ext cx="416379" cy="161583"/>
          </a:xfrm>
          <a:prstGeom prst="rect">
            <a:avLst/>
          </a:prstGeom>
          <a:noFill/>
        </p:spPr>
        <p:txBody>
          <a:bodyPr wrap="square" rtlCol="0">
            <a:spAutoFit/>
          </a:bodyPr>
          <a:lstStyle/>
          <a:p>
            <a:r>
              <a:rPr lang="en-US" sz="450" dirty="0">
                <a:solidFill>
                  <a:schemeClr val="bg1"/>
                </a:solidFill>
              </a:rPr>
              <a:t>TM</a:t>
            </a:r>
          </a:p>
        </p:txBody>
      </p:sp>
      <p:sp>
        <p:nvSpPr>
          <p:cNvPr id="3" name="Footer Placeholder 2">
            <a:extLst>
              <a:ext uri="{FF2B5EF4-FFF2-40B4-BE49-F238E27FC236}">
                <a16:creationId xmlns:a16="http://schemas.microsoft.com/office/drawing/2014/main" id="{EF8B90F6-CF50-4492-A127-6457FDDB78C7}"/>
              </a:ext>
            </a:extLst>
          </p:cNvPr>
          <p:cNvSpPr>
            <a:spLocks noGrp="1"/>
          </p:cNvSpPr>
          <p:nvPr>
            <p:ph type="ftr" sz="quarter" idx="11"/>
          </p:nvPr>
        </p:nvSpPr>
        <p:spPr>
          <a:xfrm>
            <a:off x="507868" y="6601618"/>
            <a:ext cx="3859795" cy="476250"/>
          </a:xfrm>
        </p:spPr>
        <p:txBody>
          <a:bodyPr/>
          <a:lstStyle/>
          <a:p>
            <a:endParaRPr lang="en-US" altLang="en-US"/>
          </a:p>
        </p:txBody>
      </p:sp>
      <p:sp>
        <p:nvSpPr>
          <p:cNvPr id="4" name="Slide Number Placeholder 3">
            <a:extLst>
              <a:ext uri="{FF2B5EF4-FFF2-40B4-BE49-F238E27FC236}">
                <a16:creationId xmlns:a16="http://schemas.microsoft.com/office/drawing/2014/main" id="{0495D952-96E6-48D0-8CF3-FC440D289077}"/>
              </a:ext>
            </a:extLst>
          </p:cNvPr>
          <p:cNvSpPr>
            <a:spLocks noGrp="1"/>
          </p:cNvSpPr>
          <p:nvPr>
            <p:ph type="sldNum" sz="quarter" idx="12"/>
          </p:nvPr>
        </p:nvSpPr>
        <p:spPr/>
        <p:txBody>
          <a:bodyPr/>
          <a:lstStyle/>
          <a:p>
            <a:fld id="{D12BA6C9-6755-445E-B7B9-40C24D31C5C6}" type="slidenum">
              <a:rPr lang="en-US" altLang="en-US" smtClean="0"/>
              <a:pPr/>
              <a:t>‹#›</a:t>
            </a:fld>
            <a:endParaRPr lang="en-US" altLang="en-US"/>
          </a:p>
        </p:txBody>
      </p:sp>
      <p:sp>
        <p:nvSpPr>
          <p:cNvPr id="10" name="TextBox 9">
            <a:extLst>
              <a:ext uri="{FF2B5EF4-FFF2-40B4-BE49-F238E27FC236}">
                <a16:creationId xmlns:a16="http://schemas.microsoft.com/office/drawing/2014/main" id="{14EA2B78-81C5-46A0-9398-58CE02DF2DA6}"/>
              </a:ext>
            </a:extLst>
          </p:cNvPr>
          <p:cNvSpPr txBox="1"/>
          <p:nvPr/>
        </p:nvSpPr>
        <p:spPr>
          <a:xfrm>
            <a:off x="3268820" y="605940"/>
            <a:ext cx="416379" cy="161583"/>
          </a:xfrm>
          <a:prstGeom prst="rect">
            <a:avLst/>
          </a:prstGeom>
          <a:noFill/>
        </p:spPr>
        <p:txBody>
          <a:bodyPr wrap="square" rtlCol="0">
            <a:spAutoFit/>
          </a:bodyPr>
          <a:lstStyle/>
          <a:p>
            <a:r>
              <a:rPr lang="en-US" sz="450" dirty="0">
                <a:solidFill>
                  <a:schemeClr val="bg1"/>
                </a:solidFill>
              </a:rPr>
              <a:t>TM</a:t>
            </a:r>
          </a:p>
        </p:txBody>
      </p:sp>
      <p:sp>
        <p:nvSpPr>
          <p:cNvPr id="11" name="Footer Placeholder 2">
            <a:extLst>
              <a:ext uri="{FF2B5EF4-FFF2-40B4-BE49-F238E27FC236}">
                <a16:creationId xmlns:a16="http://schemas.microsoft.com/office/drawing/2014/main" id="{71FCB28C-6DFA-448D-8198-E36697233D1D}"/>
              </a:ext>
            </a:extLst>
          </p:cNvPr>
          <p:cNvSpPr txBox="1">
            <a:spLocks/>
          </p:cNvSpPr>
          <p:nvPr userDrawn="1"/>
        </p:nvSpPr>
        <p:spPr bwMode="auto">
          <a:xfrm>
            <a:off x="288469" y="6477000"/>
            <a:ext cx="286356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MK-0440 Rev. C Restoration Robotics, Inc. Confidential         © 2018 Restoration Robotics, Inc.  All Rights  Reserved. </a:t>
            </a:r>
          </a:p>
        </p:txBody>
      </p:sp>
    </p:spTree>
    <p:extLst>
      <p:ext uri="{BB962C8B-B14F-4D97-AF65-F5344CB8AC3E}">
        <p14:creationId xmlns:p14="http://schemas.microsoft.com/office/powerpoint/2010/main" val="154308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24E769B4-DAFB-4193-A0EC-DB9B2CFB7700}" type="slidenum">
              <a:rPr lang="en-US" smtClean="0"/>
              <a:t>‹#›</a:t>
            </a:fld>
            <a:endParaRPr lang="en-US"/>
          </a:p>
        </p:txBody>
      </p:sp>
      <p:sp>
        <p:nvSpPr>
          <p:cNvPr id="7" name="Footer Placeholder 2">
            <a:extLst>
              <a:ext uri="{FF2B5EF4-FFF2-40B4-BE49-F238E27FC236}">
                <a16:creationId xmlns:a16="http://schemas.microsoft.com/office/drawing/2014/main" id="{73E8A231-9C22-4ED3-A7AF-A30C155CE7AA}"/>
              </a:ext>
            </a:extLst>
          </p:cNvPr>
          <p:cNvSpPr txBox="1">
            <a:spLocks/>
          </p:cNvSpPr>
          <p:nvPr userDrawn="1"/>
        </p:nvSpPr>
        <p:spPr bwMode="auto">
          <a:xfrm>
            <a:off x="288469" y="6477000"/>
            <a:ext cx="286356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MK-0440 Rev. D Venus Concept, Inc. Confidential             ©2020 Venus Concept, Inc.  All Rights  Reserved. </a:t>
            </a:r>
          </a:p>
        </p:txBody>
      </p:sp>
    </p:spTree>
    <p:extLst>
      <p:ext uri="{BB962C8B-B14F-4D97-AF65-F5344CB8AC3E}">
        <p14:creationId xmlns:p14="http://schemas.microsoft.com/office/powerpoint/2010/main" val="51369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jpe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03B3F9-EE28-4022-8E36-837174B32E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195" b="82818"/>
          <a:stretch/>
        </p:blipFill>
        <p:spPr>
          <a:xfrm flipH="1">
            <a:off x="-1588" y="0"/>
            <a:ext cx="12188825" cy="1168399"/>
          </a:xfrm>
          <a:prstGeom prst="rect">
            <a:avLst/>
          </a:prstGeom>
        </p:spPr>
      </p:pic>
      <p:pic>
        <p:nvPicPr>
          <p:cNvPr id="13" name="Picture 12">
            <a:extLst>
              <a:ext uri="{FF2B5EF4-FFF2-40B4-BE49-F238E27FC236}">
                <a16:creationId xmlns:a16="http://schemas.microsoft.com/office/drawing/2014/main" id="{4A932F22-B746-4A80-84AD-67846E6DA426}"/>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1073" t="38781" r="552" b="54986"/>
          <a:stretch/>
        </p:blipFill>
        <p:spPr>
          <a:xfrm flipH="1">
            <a:off x="-1589" y="6477000"/>
            <a:ext cx="12188825" cy="381000"/>
          </a:xfrm>
          <a:prstGeom prst="rect">
            <a:avLst/>
          </a:prstGeom>
        </p:spPr>
      </p:pic>
      <p:sp>
        <p:nvSpPr>
          <p:cNvPr id="10242" name="Rectangle 2"/>
          <p:cNvSpPr>
            <a:spLocks noGrp="1" noChangeArrowheads="1"/>
          </p:cNvSpPr>
          <p:nvPr>
            <p:ph type="title"/>
          </p:nvPr>
        </p:nvSpPr>
        <p:spPr bwMode="auto">
          <a:xfrm>
            <a:off x="609441" y="152400"/>
            <a:ext cx="1096994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43" name="Rectangle 3"/>
          <p:cNvSpPr>
            <a:spLocks noGrp="1" noChangeArrowheads="1"/>
          </p:cNvSpPr>
          <p:nvPr>
            <p:ph type="body" idx="1"/>
          </p:nvPr>
        </p:nvSpPr>
        <p:spPr bwMode="auto">
          <a:xfrm>
            <a:off x="609441" y="1295401"/>
            <a:ext cx="10969943"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5" name="Rectangle 5"/>
          <p:cNvSpPr>
            <a:spLocks noGrp="1" noChangeArrowheads="1"/>
          </p:cNvSpPr>
          <p:nvPr>
            <p:ph type="ftr" sz="quarter" idx="3"/>
          </p:nvPr>
        </p:nvSpPr>
        <p:spPr bwMode="auto">
          <a:xfrm>
            <a:off x="4164515" y="660717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1"/>
                </a:solidFill>
                <a:latin typeface="+mn-lt"/>
              </a:defRPr>
            </a:lvl1pPr>
          </a:lstStyle>
          <a:p>
            <a:endParaRPr lang="en-US" altLang="en-US"/>
          </a:p>
        </p:txBody>
      </p:sp>
      <p:sp>
        <p:nvSpPr>
          <p:cNvPr id="10246" name="Rectangle 6"/>
          <p:cNvSpPr>
            <a:spLocks noGrp="1" noChangeArrowheads="1"/>
          </p:cNvSpPr>
          <p:nvPr>
            <p:ph type="sldNum" sz="quarter" idx="4"/>
          </p:nvPr>
        </p:nvSpPr>
        <p:spPr bwMode="auto">
          <a:xfrm>
            <a:off x="8735325" y="6604000"/>
            <a:ext cx="18055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solidFill>
                  <a:schemeClr val="bg1"/>
                </a:solidFill>
                <a:latin typeface="+mn-lt"/>
              </a:defRPr>
            </a:lvl1pPr>
          </a:lstStyle>
          <a:p>
            <a:fld id="{D12BA6C9-6755-445E-B7B9-40C24D31C5C6}" type="slidenum">
              <a:rPr lang="en-US" altLang="en-US"/>
              <a:pPr/>
              <a:t>‹#›</a:t>
            </a:fld>
            <a:endParaRPr lang="en-US" altLang="en-US"/>
          </a:p>
        </p:txBody>
      </p:sp>
      <p:pic>
        <p:nvPicPr>
          <p:cNvPr id="11" name="Picture 10">
            <a:extLst>
              <a:ext uri="{FF2B5EF4-FFF2-40B4-BE49-F238E27FC236}">
                <a16:creationId xmlns:a16="http://schemas.microsoft.com/office/drawing/2014/main" id="{EA816C56-F16C-4568-A2E1-E70DBAD65A0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8316"/>
          <a:stretch/>
        </p:blipFill>
        <p:spPr>
          <a:xfrm>
            <a:off x="10693312" y="6461444"/>
            <a:ext cx="1358352" cy="322321"/>
          </a:xfrm>
          <a:prstGeom prst="rect">
            <a:avLst/>
          </a:prstGeom>
        </p:spPr>
      </p:pic>
      <p:sp>
        <p:nvSpPr>
          <p:cNvPr id="15" name="Footer Placeholder 2">
            <a:extLst>
              <a:ext uri="{FF2B5EF4-FFF2-40B4-BE49-F238E27FC236}">
                <a16:creationId xmlns:a16="http://schemas.microsoft.com/office/drawing/2014/main" id="{463FF8C1-9DC6-434F-887E-0FAF7C620C53}"/>
              </a:ext>
            </a:extLst>
          </p:cNvPr>
          <p:cNvSpPr txBox="1">
            <a:spLocks/>
          </p:cNvSpPr>
          <p:nvPr userDrawn="1"/>
        </p:nvSpPr>
        <p:spPr bwMode="auto">
          <a:xfrm>
            <a:off x="288544"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dirty="0"/>
              <a:t>MK-1266 Rev. B Venus Concept, Inc. Confidential             © 2020 Venus Concept, Inc.  All Rights  Reserved. </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Calibri" pitchFamily="34" charset="0"/>
          <a:cs typeface="Arial" charset="0"/>
        </a:defRPr>
      </a:lvl2pPr>
      <a:lvl3pPr algn="l" rtl="0" eaLnBrk="1" fontAlgn="base" hangingPunct="1">
        <a:spcBef>
          <a:spcPct val="0"/>
        </a:spcBef>
        <a:spcAft>
          <a:spcPct val="0"/>
        </a:spcAft>
        <a:defRPr sz="4400">
          <a:solidFill>
            <a:schemeClr val="bg1"/>
          </a:solidFill>
          <a:latin typeface="Calibri" pitchFamily="34" charset="0"/>
          <a:cs typeface="Arial" charset="0"/>
        </a:defRPr>
      </a:lvl3pPr>
      <a:lvl4pPr algn="l" rtl="0" eaLnBrk="1" fontAlgn="base" hangingPunct="1">
        <a:spcBef>
          <a:spcPct val="0"/>
        </a:spcBef>
        <a:spcAft>
          <a:spcPct val="0"/>
        </a:spcAft>
        <a:defRPr sz="4400">
          <a:solidFill>
            <a:schemeClr val="bg1"/>
          </a:solidFill>
          <a:latin typeface="Calibri" pitchFamily="34" charset="0"/>
          <a:cs typeface="Arial" charset="0"/>
        </a:defRPr>
      </a:lvl4pPr>
      <a:lvl5pPr algn="l" rtl="0" eaLnBrk="1" fontAlgn="base" hangingPunct="1">
        <a:spcBef>
          <a:spcPct val="0"/>
        </a:spcBef>
        <a:spcAft>
          <a:spcPct val="0"/>
        </a:spcAft>
        <a:defRPr sz="4400">
          <a:solidFill>
            <a:schemeClr val="bg1"/>
          </a:solidFill>
          <a:latin typeface="Calibri" pitchFamily="34" charset="0"/>
          <a:cs typeface="Arial" charset="0"/>
        </a:defRPr>
      </a:lvl5pPr>
      <a:lvl6pPr marL="457200" algn="l" rtl="0" eaLnBrk="1" fontAlgn="base" hangingPunct="1">
        <a:spcBef>
          <a:spcPct val="0"/>
        </a:spcBef>
        <a:spcAft>
          <a:spcPct val="0"/>
        </a:spcAft>
        <a:defRPr sz="4400">
          <a:solidFill>
            <a:schemeClr val="bg1"/>
          </a:solidFill>
          <a:latin typeface="Calibri" pitchFamily="34" charset="0"/>
          <a:cs typeface="Arial" charset="0"/>
        </a:defRPr>
      </a:lvl6pPr>
      <a:lvl7pPr marL="914400" algn="l" rtl="0" eaLnBrk="1" fontAlgn="base" hangingPunct="1">
        <a:spcBef>
          <a:spcPct val="0"/>
        </a:spcBef>
        <a:spcAft>
          <a:spcPct val="0"/>
        </a:spcAft>
        <a:defRPr sz="4400">
          <a:solidFill>
            <a:schemeClr val="bg1"/>
          </a:solidFill>
          <a:latin typeface="Calibri" pitchFamily="34" charset="0"/>
          <a:cs typeface="Arial" charset="0"/>
        </a:defRPr>
      </a:lvl7pPr>
      <a:lvl8pPr marL="1371600" algn="l" rtl="0" eaLnBrk="1" fontAlgn="base" hangingPunct="1">
        <a:spcBef>
          <a:spcPct val="0"/>
        </a:spcBef>
        <a:spcAft>
          <a:spcPct val="0"/>
        </a:spcAft>
        <a:defRPr sz="4400">
          <a:solidFill>
            <a:schemeClr val="bg1"/>
          </a:solidFill>
          <a:latin typeface="Calibri" pitchFamily="34" charset="0"/>
          <a:cs typeface="Arial" charset="0"/>
        </a:defRPr>
      </a:lvl8pPr>
      <a:lvl9pPr marL="1828800" algn="l" rtl="0" eaLnBrk="1" fontAlgn="base" hangingPunct="1">
        <a:spcBef>
          <a:spcPct val="0"/>
        </a:spcBef>
        <a:spcAft>
          <a:spcPct val="0"/>
        </a:spcAft>
        <a:defRPr sz="4400">
          <a:solidFill>
            <a:schemeClr val="bg1"/>
          </a:solidFill>
          <a:latin typeface="Calibri" pitchFamily="34"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sz="1800">
          <a:solidFill>
            <a:schemeClr val="tx1"/>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7" name="Picture 7" descr="RR-PPT-Template Subpage"/>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bwMode="auto">
          <a:xfrm>
            <a:off x="609443" y="152400"/>
            <a:ext cx="1096994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43" name="Rectangle 3"/>
          <p:cNvSpPr>
            <a:spLocks noGrp="1" noChangeArrowheads="1"/>
          </p:cNvSpPr>
          <p:nvPr>
            <p:ph type="body" idx="1"/>
          </p:nvPr>
        </p:nvSpPr>
        <p:spPr bwMode="auto">
          <a:xfrm>
            <a:off x="609443" y="1295403"/>
            <a:ext cx="10969943" cy="483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p:cNvSpPr>
            <a:spLocks noGrp="1" noChangeArrowheads="1"/>
          </p:cNvSpPr>
          <p:nvPr>
            <p:ph type="dt" sz="half" idx="2"/>
          </p:nvPr>
        </p:nvSpPr>
        <p:spPr bwMode="auto">
          <a:xfrm>
            <a:off x="609441" y="6610350"/>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75">
                <a:solidFill>
                  <a:schemeClr val="bg1"/>
                </a:solidFill>
                <a:latin typeface="+mn-lt"/>
              </a:defRPr>
            </a:lvl1pPr>
          </a:lstStyle>
          <a:p>
            <a:endParaRPr lang="en-US"/>
          </a:p>
        </p:txBody>
      </p:sp>
      <p:sp>
        <p:nvSpPr>
          <p:cNvPr id="10245" name="Rectangle 5"/>
          <p:cNvSpPr>
            <a:spLocks noGrp="1" noChangeArrowheads="1"/>
          </p:cNvSpPr>
          <p:nvPr>
            <p:ph type="ftr" sz="quarter" idx="3"/>
          </p:nvPr>
        </p:nvSpPr>
        <p:spPr bwMode="auto">
          <a:xfrm>
            <a:off x="4164516" y="660717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75">
                <a:solidFill>
                  <a:schemeClr val="bg1"/>
                </a:solidFill>
                <a:latin typeface="+mn-lt"/>
              </a:defRPr>
            </a:lvl1pPr>
          </a:lstStyle>
          <a:p>
            <a:endParaRPr lang="en-US"/>
          </a:p>
        </p:txBody>
      </p:sp>
      <p:sp>
        <p:nvSpPr>
          <p:cNvPr id="10246" name="Rectangle 6"/>
          <p:cNvSpPr>
            <a:spLocks noGrp="1" noChangeArrowheads="1"/>
          </p:cNvSpPr>
          <p:nvPr>
            <p:ph type="sldNum" sz="quarter" idx="4"/>
          </p:nvPr>
        </p:nvSpPr>
        <p:spPr bwMode="auto">
          <a:xfrm>
            <a:off x="8735326" y="6604000"/>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675">
                <a:solidFill>
                  <a:schemeClr val="bg1"/>
                </a:solidFill>
                <a:latin typeface="+mn-lt"/>
              </a:defRPr>
            </a:lvl1pPr>
          </a:lstStyle>
          <a:p>
            <a:fld id="{24E769B4-DAFB-4193-A0EC-DB9B2CFB7700}" type="slidenum">
              <a:rPr lang="en-US" smtClean="0"/>
              <a:t>‹#›</a:t>
            </a:fld>
            <a:endParaRPr lang="en-US"/>
          </a:p>
        </p:txBody>
      </p:sp>
      <p:grpSp>
        <p:nvGrpSpPr>
          <p:cNvPr id="4" name="Group 3"/>
          <p:cNvGrpSpPr/>
          <p:nvPr/>
        </p:nvGrpSpPr>
        <p:grpSpPr>
          <a:xfrm>
            <a:off x="10133013" y="6459908"/>
            <a:ext cx="1804973" cy="381000"/>
            <a:chOff x="10133012" y="6459908"/>
            <a:chExt cx="1804972" cy="381000"/>
          </a:xfrm>
        </p:grpSpPr>
        <p:sp>
          <p:nvSpPr>
            <p:cNvPr id="2" name="Rectangle 1"/>
            <p:cNvSpPr/>
            <p:nvPr/>
          </p:nvSpPr>
          <p:spPr>
            <a:xfrm>
              <a:off x="10133012" y="6459908"/>
              <a:ext cx="16764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RR-Artas-Logo-Rev"/>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948972" y="6498252"/>
              <a:ext cx="989012" cy="3043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754449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lvl1pPr algn="l" rtl="0" eaLnBrk="1" fontAlgn="base" hangingPunct="1">
        <a:spcBef>
          <a:spcPct val="0"/>
        </a:spcBef>
        <a:spcAft>
          <a:spcPct val="0"/>
        </a:spcAft>
        <a:defRPr sz="2699">
          <a:solidFill>
            <a:schemeClr val="bg1"/>
          </a:solidFill>
          <a:latin typeface="+mj-lt"/>
          <a:ea typeface="+mj-ea"/>
          <a:cs typeface="+mj-cs"/>
        </a:defRPr>
      </a:lvl1pPr>
      <a:lvl2pPr algn="l" rtl="0" eaLnBrk="1" fontAlgn="base" hangingPunct="1">
        <a:spcBef>
          <a:spcPct val="0"/>
        </a:spcBef>
        <a:spcAft>
          <a:spcPct val="0"/>
        </a:spcAft>
        <a:defRPr sz="3299">
          <a:solidFill>
            <a:schemeClr val="bg1"/>
          </a:solidFill>
          <a:latin typeface="Calibri" pitchFamily="34" charset="0"/>
          <a:cs typeface="Arial" charset="0"/>
        </a:defRPr>
      </a:lvl2pPr>
      <a:lvl3pPr algn="l" rtl="0" eaLnBrk="1" fontAlgn="base" hangingPunct="1">
        <a:spcBef>
          <a:spcPct val="0"/>
        </a:spcBef>
        <a:spcAft>
          <a:spcPct val="0"/>
        </a:spcAft>
        <a:defRPr sz="3299">
          <a:solidFill>
            <a:schemeClr val="bg1"/>
          </a:solidFill>
          <a:latin typeface="Calibri" pitchFamily="34" charset="0"/>
          <a:cs typeface="Arial" charset="0"/>
        </a:defRPr>
      </a:lvl3pPr>
      <a:lvl4pPr algn="l" rtl="0" eaLnBrk="1" fontAlgn="base" hangingPunct="1">
        <a:spcBef>
          <a:spcPct val="0"/>
        </a:spcBef>
        <a:spcAft>
          <a:spcPct val="0"/>
        </a:spcAft>
        <a:defRPr sz="3299">
          <a:solidFill>
            <a:schemeClr val="bg1"/>
          </a:solidFill>
          <a:latin typeface="Calibri" pitchFamily="34" charset="0"/>
          <a:cs typeface="Arial" charset="0"/>
        </a:defRPr>
      </a:lvl4pPr>
      <a:lvl5pPr algn="l" rtl="0" eaLnBrk="1" fontAlgn="base" hangingPunct="1">
        <a:spcBef>
          <a:spcPct val="0"/>
        </a:spcBef>
        <a:spcAft>
          <a:spcPct val="0"/>
        </a:spcAft>
        <a:defRPr sz="3299">
          <a:solidFill>
            <a:schemeClr val="bg1"/>
          </a:solidFill>
          <a:latin typeface="Calibri" pitchFamily="34" charset="0"/>
          <a:cs typeface="Arial" charset="0"/>
        </a:defRPr>
      </a:lvl5pPr>
      <a:lvl6pPr marL="342797" algn="l" rtl="0" eaLnBrk="1" fontAlgn="base" hangingPunct="1">
        <a:spcBef>
          <a:spcPct val="0"/>
        </a:spcBef>
        <a:spcAft>
          <a:spcPct val="0"/>
        </a:spcAft>
        <a:defRPr sz="3299">
          <a:solidFill>
            <a:schemeClr val="bg1"/>
          </a:solidFill>
          <a:latin typeface="Calibri" pitchFamily="34" charset="0"/>
          <a:cs typeface="Arial" charset="0"/>
        </a:defRPr>
      </a:lvl6pPr>
      <a:lvl7pPr marL="685594" algn="l" rtl="0" eaLnBrk="1" fontAlgn="base" hangingPunct="1">
        <a:spcBef>
          <a:spcPct val="0"/>
        </a:spcBef>
        <a:spcAft>
          <a:spcPct val="0"/>
        </a:spcAft>
        <a:defRPr sz="3299">
          <a:solidFill>
            <a:schemeClr val="bg1"/>
          </a:solidFill>
          <a:latin typeface="Calibri" pitchFamily="34" charset="0"/>
          <a:cs typeface="Arial" charset="0"/>
        </a:defRPr>
      </a:lvl7pPr>
      <a:lvl8pPr marL="1028391" algn="l" rtl="0" eaLnBrk="1" fontAlgn="base" hangingPunct="1">
        <a:spcBef>
          <a:spcPct val="0"/>
        </a:spcBef>
        <a:spcAft>
          <a:spcPct val="0"/>
        </a:spcAft>
        <a:defRPr sz="3299">
          <a:solidFill>
            <a:schemeClr val="bg1"/>
          </a:solidFill>
          <a:latin typeface="Calibri" pitchFamily="34" charset="0"/>
          <a:cs typeface="Arial" charset="0"/>
        </a:defRPr>
      </a:lvl8pPr>
      <a:lvl9pPr marL="1371189" algn="l" rtl="0" eaLnBrk="1" fontAlgn="base" hangingPunct="1">
        <a:spcBef>
          <a:spcPct val="0"/>
        </a:spcBef>
        <a:spcAft>
          <a:spcPct val="0"/>
        </a:spcAft>
        <a:defRPr sz="3299">
          <a:solidFill>
            <a:schemeClr val="bg1"/>
          </a:solidFill>
          <a:latin typeface="Calibri" pitchFamily="34" charset="0"/>
          <a:cs typeface="Arial" charset="0"/>
        </a:defRPr>
      </a:lvl9pPr>
    </p:titleStyle>
    <p:bodyStyle>
      <a:lvl1pPr marL="257098" indent="-257098" algn="l" rtl="0" eaLnBrk="1" fontAlgn="base" hangingPunct="1">
        <a:spcBef>
          <a:spcPct val="20000"/>
        </a:spcBef>
        <a:spcAft>
          <a:spcPct val="0"/>
        </a:spcAft>
        <a:buChar char="•"/>
        <a:defRPr sz="1799">
          <a:solidFill>
            <a:schemeClr val="tx1"/>
          </a:solidFill>
          <a:latin typeface="+mn-lt"/>
          <a:ea typeface="+mn-ea"/>
          <a:cs typeface="+mn-cs"/>
        </a:defRPr>
      </a:lvl1pPr>
      <a:lvl2pPr marL="557046" indent="-214249" algn="l" rtl="0" eaLnBrk="1" fontAlgn="base" hangingPunct="1">
        <a:spcBef>
          <a:spcPct val="20000"/>
        </a:spcBef>
        <a:spcAft>
          <a:spcPct val="0"/>
        </a:spcAft>
        <a:buChar char="–"/>
        <a:defRPr sz="1500">
          <a:solidFill>
            <a:schemeClr val="tx1"/>
          </a:solidFill>
          <a:latin typeface="+mn-lt"/>
          <a:cs typeface="+mn-cs"/>
        </a:defRPr>
      </a:lvl2pPr>
      <a:lvl3pPr marL="856993" indent="-171399" algn="l" rtl="0" eaLnBrk="1" fontAlgn="base" hangingPunct="1">
        <a:spcBef>
          <a:spcPct val="20000"/>
        </a:spcBef>
        <a:spcAft>
          <a:spcPct val="0"/>
        </a:spcAft>
        <a:buChar char="•"/>
        <a:defRPr sz="1350">
          <a:solidFill>
            <a:schemeClr val="tx1"/>
          </a:solidFill>
          <a:latin typeface="+mn-lt"/>
          <a:cs typeface="+mn-cs"/>
        </a:defRPr>
      </a:lvl3pPr>
      <a:lvl4pPr marL="1199790" indent="-171399" algn="l" rtl="0" eaLnBrk="1" fontAlgn="base" hangingPunct="1">
        <a:spcBef>
          <a:spcPct val="20000"/>
        </a:spcBef>
        <a:spcAft>
          <a:spcPct val="0"/>
        </a:spcAft>
        <a:buChar char="–"/>
        <a:defRPr sz="1200">
          <a:solidFill>
            <a:schemeClr val="tx1"/>
          </a:solidFill>
          <a:latin typeface="+mn-lt"/>
          <a:cs typeface="+mn-cs"/>
        </a:defRPr>
      </a:lvl4pPr>
      <a:lvl5pPr marL="1542587" indent="-171399" algn="l" rtl="0" eaLnBrk="1" fontAlgn="base" hangingPunct="1">
        <a:spcBef>
          <a:spcPct val="20000"/>
        </a:spcBef>
        <a:spcAft>
          <a:spcPct val="0"/>
        </a:spcAft>
        <a:buChar char="»"/>
        <a:defRPr sz="1200">
          <a:solidFill>
            <a:schemeClr val="tx1"/>
          </a:solidFill>
          <a:latin typeface="+mn-lt"/>
          <a:cs typeface="+mn-cs"/>
        </a:defRPr>
      </a:lvl5pPr>
      <a:lvl6pPr marL="1885384" indent="-171399" algn="l" rtl="0" eaLnBrk="1" fontAlgn="base" hangingPunct="1">
        <a:spcBef>
          <a:spcPct val="20000"/>
        </a:spcBef>
        <a:spcAft>
          <a:spcPct val="0"/>
        </a:spcAft>
        <a:buChar char="»"/>
        <a:defRPr sz="1500">
          <a:solidFill>
            <a:schemeClr val="tx1"/>
          </a:solidFill>
          <a:latin typeface="+mn-lt"/>
          <a:cs typeface="+mn-cs"/>
        </a:defRPr>
      </a:lvl6pPr>
      <a:lvl7pPr marL="2228181" indent="-171399" algn="l" rtl="0" eaLnBrk="1" fontAlgn="base" hangingPunct="1">
        <a:spcBef>
          <a:spcPct val="20000"/>
        </a:spcBef>
        <a:spcAft>
          <a:spcPct val="0"/>
        </a:spcAft>
        <a:buChar char="»"/>
        <a:defRPr sz="1500">
          <a:solidFill>
            <a:schemeClr val="tx1"/>
          </a:solidFill>
          <a:latin typeface="+mn-lt"/>
          <a:cs typeface="+mn-cs"/>
        </a:defRPr>
      </a:lvl7pPr>
      <a:lvl8pPr marL="2570978" indent="-171399" algn="l" rtl="0" eaLnBrk="1" fontAlgn="base" hangingPunct="1">
        <a:spcBef>
          <a:spcPct val="20000"/>
        </a:spcBef>
        <a:spcAft>
          <a:spcPct val="0"/>
        </a:spcAft>
        <a:buChar char="»"/>
        <a:defRPr sz="1500">
          <a:solidFill>
            <a:schemeClr val="tx1"/>
          </a:solidFill>
          <a:latin typeface="+mn-lt"/>
          <a:cs typeface="+mn-cs"/>
        </a:defRPr>
      </a:lvl8pPr>
      <a:lvl9pPr marL="2913776" indent="-171399" algn="l" rtl="0" eaLnBrk="1" fontAlgn="base" hangingPunct="1">
        <a:spcBef>
          <a:spcPct val="20000"/>
        </a:spcBef>
        <a:spcAft>
          <a:spcPct val="0"/>
        </a:spcAft>
        <a:buChar char="»"/>
        <a:defRPr sz="1500">
          <a:solidFill>
            <a:schemeClr val="tx1"/>
          </a:solidFill>
          <a:latin typeface="+mn-lt"/>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6027" y="299317"/>
            <a:ext cx="10996770" cy="1131079"/>
          </a:xfrm>
          <a:prstGeom prst="rect">
            <a:avLst/>
          </a:prstGeom>
        </p:spPr>
        <p:txBody>
          <a:bodyPr wrap="square" lIns="0" tIns="0" rIns="0" bIns="0">
            <a:spAutoFit/>
          </a:bodyPr>
          <a:lstStyle>
            <a:lvl1pPr>
              <a:defRPr sz="7350" b="1" i="0">
                <a:solidFill>
                  <a:schemeClr val="tx1"/>
                </a:solidFill>
                <a:latin typeface="Gotham"/>
                <a:cs typeface="Gotham"/>
              </a:defRPr>
            </a:lvl1pPr>
          </a:lstStyle>
          <a:p>
            <a:endParaRPr/>
          </a:p>
        </p:txBody>
      </p:sp>
      <p:sp>
        <p:nvSpPr>
          <p:cNvPr id="3" name="Holder 3"/>
          <p:cNvSpPr>
            <a:spLocks noGrp="1"/>
          </p:cNvSpPr>
          <p:nvPr>
            <p:ph type="body" idx="1"/>
          </p:nvPr>
        </p:nvSpPr>
        <p:spPr>
          <a:xfrm>
            <a:off x="609442" y="1577340"/>
            <a:ext cx="1096994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4201" y="6377943"/>
            <a:ext cx="3900424"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8775955" y="6377943"/>
            <a:ext cx="280343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Footer Placeholder 2">
            <a:extLst>
              <a:ext uri="{FF2B5EF4-FFF2-40B4-BE49-F238E27FC236}">
                <a16:creationId xmlns:a16="http://schemas.microsoft.com/office/drawing/2014/main" id="{C259A6E5-7263-4BF6-BEB8-72456DF40CF3}"/>
              </a:ext>
            </a:extLst>
          </p:cNvPr>
          <p:cNvSpPr txBox="1">
            <a:spLocks/>
          </p:cNvSpPr>
          <p:nvPr userDrawn="1"/>
        </p:nvSpPr>
        <p:spPr bwMode="auto">
          <a:xfrm>
            <a:off x="288545" y="6477000"/>
            <a:ext cx="286430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45708" rIns="91416" bIns="45708" numCol="1" anchor="t" anchorCtr="0" compatLnSpc="1">
            <a:prstTxWarp prst="textNoShape">
              <a:avLst/>
            </a:prstTxWarp>
          </a:bodyPr>
          <a:lstStyle>
            <a:defPPr>
              <a:defRPr lang="en-US"/>
            </a:defPPr>
            <a:lvl1pPr algn="l" rtl="0" fontAlgn="base">
              <a:spcBef>
                <a:spcPct val="0"/>
              </a:spcBef>
              <a:spcAft>
                <a:spcPct val="0"/>
              </a:spcAft>
              <a:defRPr sz="900" kern="1200">
                <a:solidFill>
                  <a:schemeClr val="bg1"/>
                </a:solidFill>
                <a:latin typeface="+mn-lt"/>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altLang="en-US" sz="900" dirty="0"/>
              <a:t>MK-XXXX Rev. A Venus Concept, Inc. Confidential         ©2020 Venus Concept, Inc.  All Rights  Reserved. </a:t>
            </a:r>
          </a:p>
        </p:txBody>
      </p:sp>
    </p:spTree>
    <p:extLst>
      <p:ext uri="{BB962C8B-B14F-4D97-AF65-F5344CB8AC3E}">
        <p14:creationId xmlns:p14="http://schemas.microsoft.com/office/powerpoint/2010/main" val="144817210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277080">
        <a:defRPr>
          <a:latin typeface="+mn-lt"/>
          <a:ea typeface="+mn-ea"/>
          <a:cs typeface="+mn-cs"/>
        </a:defRPr>
      </a:lvl2pPr>
      <a:lvl3pPr marL="554160">
        <a:defRPr>
          <a:latin typeface="+mn-lt"/>
          <a:ea typeface="+mn-ea"/>
          <a:cs typeface="+mn-cs"/>
        </a:defRPr>
      </a:lvl3pPr>
      <a:lvl4pPr marL="831239">
        <a:defRPr>
          <a:latin typeface="+mn-lt"/>
          <a:ea typeface="+mn-ea"/>
          <a:cs typeface="+mn-cs"/>
        </a:defRPr>
      </a:lvl4pPr>
      <a:lvl5pPr marL="1108318">
        <a:defRPr>
          <a:latin typeface="+mn-lt"/>
          <a:ea typeface="+mn-ea"/>
          <a:cs typeface="+mn-cs"/>
        </a:defRPr>
      </a:lvl5pPr>
      <a:lvl6pPr marL="1385398">
        <a:defRPr>
          <a:latin typeface="+mn-lt"/>
          <a:ea typeface="+mn-ea"/>
          <a:cs typeface="+mn-cs"/>
        </a:defRPr>
      </a:lvl6pPr>
      <a:lvl7pPr marL="1662478">
        <a:defRPr>
          <a:latin typeface="+mn-lt"/>
          <a:ea typeface="+mn-ea"/>
          <a:cs typeface="+mn-cs"/>
        </a:defRPr>
      </a:lvl7pPr>
      <a:lvl8pPr marL="1939559">
        <a:defRPr>
          <a:latin typeface="+mn-lt"/>
          <a:ea typeface="+mn-ea"/>
          <a:cs typeface="+mn-cs"/>
        </a:defRPr>
      </a:lvl8pPr>
      <a:lvl9pPr marL="2216639">
        <a:defRPr>
          <a:latin typeface="+mn-lt"/>
          <a:ea typeface="+mn-ea"/>
          <a:cs typeface="+mn-cs"/>
        </a:defRPr>
      </a:lvl9pPr>
    </p:bodyStyle>
    <p:otherStyle>
      <a:lvl1pPr marL="0">
        <a:defRPr>
          <a:latin typeface="+mn-lt"/>
          <a:ea typeface="+mn-ea"/>
          <a:cs typeface="+mn-cs"/>
        </a:defRPr>
      </a:lvl1pPr>
      <a:lvl2pPr marL="277080">
        <a:defRPr>
          <a:latin typeface="+mn-lt"/>
          <a:ea typeface="+mn-ea"/>
          <a:cs typeface="+mn-cs"/>
        </a:defRPr>
      </a:lvl2pPr>
      <a:lvl3pPr marL="554160">
        <a:defRPr>
          <a:latin typeface="+mn-lt"/>
          <a:ea typeface="+mn-ea"/>
          <a:cs typeface="+mn-cs"/>
        </a:defRPr>
      </a:lvl3pPr>
      <a:lvl4pPr marL="831239">
        <a:defRPr>
          <a:latin typeface="+mn-lt"/>
          <a:ea typeface="+mn-ea"/>
          <a:cs typeface="+mn-cs"/>
        </a:defRPr>
      </a:lvl4pPr>
      <a:lvl5pPr marL="1108318">
        <a:defRPr>
          <a:latin typeface="+mn-lt"/>
          <a:ea typeface="+mn-ea"/>
          <a:cs typeface="+mn-cs"/>
        </a:defRPr>
      </a:lvl5pPr>
      <a:lvl6pPr marL="1385398">
        <a:defRPr>
          <a:latin typeface="+mn-lt"/>
          <a:ea typeface="+mn-ea"/>
          <a:cs typeface="+mn-cs"/>
        </a:defRPr>
      </a:lvl6pPr>
      <a:lvl7pPr marL="1662478">
        <a:defRPr>
          <a:latin typeface="+mn-lt"/>
          <a:ea typeface="+mn-ea"/>
          <a:cs typeface="+mn-cs"/>
        </a:defRPr>
      </a:lvl7pPr>
      <a:lvl8pPr marL="1939559">
        <a:defRPr>
          <a:latin typeface="+mn-lt"/>
          <a:ea typeface="+mn-ea"/>
          <a:cs typeface="+mn-cs"/>
        </a:defRPr>
      </a:lvl8pPr>
      <a:lvl9pPr marL="221663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1.png"/><Relationship Id="rId4" Type="http://schemas.openxmlformats.org/officeDocument/2006/relationships/diagramData" Target="../diagrams/data3.xml"/><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jp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7.jp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1.png"/><Relationship Id="rId4" Type="http://schemas.openxmlformats.org/officeDocument/2006/relationships/image" Target="../media/image38.jp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9.jpg"/><Relationship Id="rId7" Type="http://schemas.openxmlformats.org/officeDocument/2006/relationships/diagramColors" Target="../diagrams/colors6.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jpg"/><Relationship Id="rId5" Type="http://schemas.openxmlformats.org/officeDocument/2006/relationships/image" Target="../media/image32.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5.jp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6.jpeg"/><Relationship Id="rId7" Type="http://schemas.openxmlformats.org/officeDocument/2006/relationships/diagramQuickStyle" Target="../diagrams/quickStyle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47.jpg"/><Relationship Id="rId7" Type="http://schemas.openxmlformats.org/officeDocument/2006/relationships/diagramLayout" Target="../diagrams/layout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Data" Target="../diagrams/data9.xml"/><Relationship Id="rId5" Type="http://schemas.openxmlformats.org/officeDocument/2006/relationships/image" Target="../media/image49.jpg"/><Relationship Id="rId10" Type="http://schemas.microsoft.com/office/2007/relationships/diagramDrawing" Target="../diagrams/drawing9.xml"/><Relationship Id="rId4" Type="http://schemas.openxmlformats.org/officeDocument/2006/relationships/image" Target="../media/image48.jpg"/><Relationship Id="rId9" Type="http://schemas.openxmlformats.org/officeDocument/2006/relationships/diagramColors" Target="../diagrams/colors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0.jp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2.jpg"/><Relationship Id="rId7"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png"/><Relationship Id="rId4" Type="http://schemas.openxmlformats.org/officeDocument/2006/relationships/image" Target="../media/image33.jp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98009" y="4655"/>
            <a:ext cx="1423612" cy="2031698"/>
          </a:xfrm>
          <a:custGeom>
            <a:avLst/>
            <a:gdLst/>
            <a:ahLst/>
            <a:cxnLst/>
            <a:rect l="l" t="t" r="r" b="b"/>
            <a:pathLst>
              <a:path w="2348865" h="3352165">
                <a:moveTo>
                  <a:pt x="2348380" y="0"/>
                </a:moveTo>
                <a:lnTo>
                  <a:pt x="0" y="3351606"/>
                </a:lnTo>
              </a:path>
            </a:pathLst>
          </a:custGeom>
          <a:ln w="16487">
            <a:solidFill>
              <a:srgbClr val="FFFFFF"/>
            </a:solidFill>
          </a:ln>
        </p:spPr>
        <p:txBody>
          <a:bodyPr wrap="square" lIns="0" tIns="0" rIns="0" bIns="0" rtlCol="0"/>
          <a:lstStyle/>
          <a:p>
            <a:pPr defTabSz="554160" fontAlgn="auto">
              <a:spcBef>
                <a:spcPts val="0"/>
              </a:spcBef>
              <a:spcAft>
                <a:spcPts val="0"/>
              </a:spcAft>
            </a:pPr>
            <a:endParaRPr sz="1092">
              <a:solidFill>
                <a:prstClr val="black"/>
              </a:solidFill>
              <a:latin typeface="Calibri"/>
              <a:cs typeface="Arial"/>
            </a:endParaRPr>
          </a:p>
        </p:txBody>
      </p:sp>
      <p:sp>
        <p:nvSpPr>
          <p:cNvPr id="3" name="object 3"/>
          <p:cNvSpPr/>
          <p:nvPr/>
        </p:nvSpPr>
        <p:spPr>
          <a:xfrm>
            <a:off x="6887856" y="4825829"/>
            <a:ext cx="1422073" cy="2029387"/>
          </a:xfrm>
          <a:custGeom>
            <a:avLst/>
            <a:gdLst/>
            <a:ahLst/>
            <a:cxnLst/>
            <a:rect l="l" t="t" r="r" b="b"/>
            <a:pathLst>
              <a:path w="2346325" h="3348354">
                <a:moveTo>
                  <a:pt x="2345919" y="0"/>
                </a:moveTo>
                <a:lnTo>
                  <a:pt x="0" y="3348094"/>
                </a:lnTo>
              </a:path>
            </a:pathLst>
          </a:custGeom>
          <a:ln w="16487">
            <a:solidFill>
              <a:srgbClr val="FFFFFF"/>
            </a:solidFill>
          </a:ln>
        </p:spPr>
        <p:txBody>
          <a:bodyPr wrap="square" lIns="0" tIns="0" rIns="0" bIns="0" rtlCol="0"/>
          <a:lstStyle/>
          <a:p>
            <a:pPr defTabSz="554160" fontAlgn="auto">
              <a:spcBef>
                <a:spcPts val="0"/>
              </a:spcBef>
              <a:spcAft>
                <a:spcPts val="0"/>
              </a:spcAft>
            </a:pPr>
            <a:endParaRPr sz="1092">
              <a:solidFill>
                <a:prstClr val="black"/>
              </a:solidFill>
              <a:latin typeface="Calibri"/>
              <a:cs typeface="Arial"/>
            </a:endParaRPr>
          </a:p>
        </p:txBody>
      </p:sp>
      <p:sp>
        <p:nvSpPr>
          <p:cNvPr id="5" name="object 5"/>
          <p:cNvSpPr txBox="1"/>
          <p:nvPr/>
        </p:nvSpPr>
        <p:spPr>
          <a:xfrm>
            <a:off x="731568" y="3496330"/>
            <a:ext cx="10587498" cy="439197"/>
          </a:xfrm>
          <a:prstGeom prst="rect">
            <a:avLst/>
          </a:prstGeom>
        </p:spPr>
        <p:txBody>
          <a:bodyPr vert="horz" wrap="square" lIns="0" tIns="8467" rIns="0" bIns="0" rtlCol="0">
            <a:spAutoFit/>
          </a:bodyPr>
          <a:lstStyle/>
          <a:p>
            <a:pPr algn="ctr" defTabSz="554160" fontAlgn="auto">
              <a:spcBef>
                <a:spcPts val="0"/>
              </a:spcBef>
              <a:spcAft>
                <a:spcPts val="0"/>
              </a:spcAft>
            </a:pPr>
            <a:r>
              <a:rPr lang="en-US" sz="2798" dirty="0">
                <a:solidFill>
                  <a:srgbClr val="FFFFFF"/>
                </a:solidFill>
                <a:latin typeface="Gotham"/>
                <a:cs typeface="Gotham"/>
              </a:rPr>
              <a:t>ARTAS iX Under the Microscope</a:t>
            </a:r>
            <a:endParaRPr sz="1999" dirty="0">
              <a:solidFill>
                <a:prstClr val="black"/>
              </a:solidFill>
              <a:latin typeface="Gotham"/>
              <a:cs typeface="Gotham"/>
            </a:endParaRPr>
          </a:p>
        </p:txBody>
      </p:sp>
      <p:pic>
        <p:nvPicPr>
          <p:cNvPr id="8" name="Picture 7" descr="A picture containing drawing&#10;&#10;Description automatically generated">
            <a:extLst>
              <a:ext uri="{FF2B5EF4-FFF2-40B4-BE49-F238E27FC236}">
                <a16:creationId xmlns:a16="http://schemas.microsoft.com/office/drawing/2014/main" id="{3915346B-D5CB-EA43-87D9-02FCF3B1BB3B}"/>
              </a:ext>
            </a:extLst>
          </p:cNvPr>
          <p:cNvPicPr>
            <a:picLocks noChangeAspect="1"/>
          </p:cNvPicPr>
          <p:nvPr/>
        </p:nvPicPr>
        <p:blipFill>
          <a:blip r:embed="rId3"/>
          <a:stretch>
            <a:fillRect/>
          </a:stretch>
        </p:blipFill>
        <p:spPr>
          <a:xfrm>
            <a:off x="5185843" y="541560"/>
            <a:ext cx="1817135" cy="1817135"/>
          </a:xfrm>
          <a:prstGeom prst="rect">
            <a:avLst/>
          </a:prstGeom>
        </p:spPr>
      </p:pic>
      <p:sp>
        <p:nvSpPr>
          <p:cNvPr id="7" name="object 6">
            <a:extLst>
              <a:ext uri="{FF2B5EF4-FFF2-40B4-BE49-F238E27FC236}">
                <a16:creationId xmlns:a16="http://schemas.microsoft.com/office/drawing/2014/main" id="{C75F2AFE-205D-624E-9411-56F60466291D}"/>
              </a:ext>
            </a:extLst>
          </p:cNvPr>
          <p:cNvSpPr txBox="1"/>
          <p:nvPr/>
        </p:nvSpPr>
        <p:spPr>
          <a:xfrm>
            <a:off x="2534667" y="4038271"/>
            <a:ext cx="7196947" cy="745855"/>
          </a:xfrm>
          <a:prstGeom prst="rect">
            <a:avLst/>
          </a:prstGeom>
        </p:spPr>
        <p:txBody>
          <a:bodyPr vert="horz" wrap="square" lIns="0" tIns="7312" rIns="0" bIns="0" rtlCol="0">
            <a:spAutoFit/>
          </a:bodyPr>
          <a:lstStyle/>
          <a:p>
            <a:pPr defTabSz="914126">
              <a:spcBef>
                <a:spcPct val="20000"/>
              </a:spcBef>
            </a:pPr>
            <a:r>
              <a:rPr lang="en-US" sz="800" b="1" kern="0" dirty="0">
                <a:solidFill>
                  <a:srgbClr val="FFFFFF"/>
                </a:solidFill>
                <a:latin typeface="Calibri"/>
                <a:cs typeface="Arial"/>
              </a:rPr>
              <a:t>Not Medical Advice</a:t>
            </a:r>
            <a:r>
              <a:rPr lang="en-US" sz="800" kern="0" dirty="0">
                <a:solidFill>
                  <a:srgbClr val="FFFFFF"/>
                </a:solidFill>
                <a:latin typeface="Calibri"/>
                <a:cs typeface="Arial"/>
              </a:rPr>
              <a:t>.  The information contained in this presentation is for educational purposes only and is not intended to be a substitute for professional medical advice, diagnosis or treatment.  Venus Concept, Inc. is not a medical health provider and it is not holding itself out to be in any capacity.  Venus Concept, Inc. is not providing health care or medical services or attempting to diagnose, treat or cure in any manner whatsoever any disease of the human body. This presentation is the intellectual property of Venus Concept, Inc. Using this material without written permission is prohibited – Venus Concept, Inc. retains all rights. There is no implied warranty to readers. You agree to hold harmless and indemnify Venus Concept, Inc. in perpetuity regarding any information provided to you from this presentation and any ancillary or collateral information contained herein or referenced to.</a:t>
            </a:r>
          </a:p>
        </p:txBody>
      </p:sp>
      <p:pic>
        <p:nvPicPr>
          <p:cNvPr id="9" name="Picture 8">
            <a:extLst>
              <a:ext uri="{FF2B5EF4-FFF2-40B4-BE49-F238E27FC236}">
                <a16:creationId xmlns:a16="http://schemas.microsoft.com/office/drawing/2014/main" id="{85375DF5-582F-4164-8BAA-E8301146CD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14050" y="6015693"/>
            <a:ext cx="1947025" cy="645403"/>
          </a:xfrm>
          <a:prstGeom prst="rect">
            <a:avLst/>
          </a:prstGeom>
        </p:spPr>
      </p:pic>
    </p:spTree>
    <p:extLst>
      <p:ext uri="{BB962C8B-B14F-4D97-AF65-F5344CB8AC3E}">
        <p14:creationId xmlns:p14="http://schemas.microsoft.com/office/powerpoint/2010/main" val="1032153484"/>
      </p:ext>
    </p:extLst>
  </p:cSld>
  <p:clrMapOvr>
    <a:masterClrMapping/>
  </p:clrMapOvr>
  <mc:AlternateContent xmlns:mc="http://schemas.openxmlformats.org/markup-compatibility/2006" xmlns:p14="http://schemas.microsoft.com/office/powerpoint/2010/main">
    <mc:Choice Requires="p14">
      <p:transition spd="slow" p14:dur="2000" advTm="35045"/>
    </mc:Choice>
    <mc:Fallback xmlns="">
      <p:transition spd="slow" advTm="350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Caps</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9266" t="21926" r="17244" b="19409"/>
          <a:stretch/>
        </p:blipFill>
        <p:spPr>
          <a:xfrm>
            <a:off x="5735772" y="1343601"/>
            <a:ext cx="3134010" cy="22092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5983358" y="2655388"/>
            <a:ext cx="1711854" cy="646163"/>
          </a:xfrm>
          <a:prstGeom prst="rect">
            <a:avLst/>
          </a:prstGeom>
          <a:noFill/>
        </p:spPr>
        <p:txBody>
          <a:bodyPr wrap="square" rtlCol="0">
            <a:spAutoFit/>
          </a:bodyPr>
          <a:lstStyle/>
          <a:p>
            <a:r>
              <a:rPr lang="en-US" dirty="0"/>
              <a:t>Top Layer of Skin Only</a:t>
            </a:r>
          </a:p>
        </p:txBody>
      </p:sp>
      <p:sp>
        <p:nvSpPr>
          <p:cNvPr id="15" name="TextBox 14"/>
          <p:cNvSpPr txBox="1"/>
          <p:nvPr/>
        </p:nvSpPr>
        <p:spPr>
          <a:xfrm>
            <a:off x="6839285" y="1431910"/>
            <a:ext cx="1928733" cy="646331"/>
          </a:xfrm>
          <a:prstGeom prst="rect">
            <a:avLst/>
          </a:prstGeom>
          <a:noFill/>
        </p:spPr>
        <p:txBody>
          <a:bodyPr wrap="none" rtlCol="0">
            <a:spAutoFit/>
          </a:bodyPr>
          <a:lstStyle/>
          <a:p>
            <a:r>
              <a:rPr lang="en-US" dirty="0"/>
              <a:t>No Hair Follicles </a:t>
            </a:r>
          </a:p>
          <a:p>
            <a:r>
              <a:rPr lang="en-US" dirty="0"/>
              <a:t>Present</a:t>
            </a:r>
          </a:p>
        </p:txBody>
      </p:sp>
      <p:sp>
        <p:nvSpPr>
          <p:cNvPr id="14" name="Up Arrow 13"/>
          <p:cNvSpPr/>
          <p:nvPr/>
        </p:nvSpPr>
        <p:spPr>
          <a:xfrm>
            <a:off x="10322874" y="5245959"/>
            <a:ext cx="484506" cy="7604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Diagram 16"/>
          <p:cNvGraphicFramePr/>
          <p:nvPr/>
        </p:nvGraphicFramePr>
        <p:xfrm>
          <a:off x="261923" y="1226984"/>
          <a:ext cx="5293112" cy="4876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8" name="Content Placeholder 6" descr="Slide3.JPG"/>
          <p:cNvPicPr>
            <a:picLocks noChangeAspect="1"/>
          </p:cNvPicPr>
          <p:nvPr/>
        </p:nvPicPr>
        <p:blipFill>
          <a:blip r:embed="rId9" cstate="print"/>
          <a:srcRect l="68051" t="21445" r="4564" b="47749"/>
          <a:stretch>
            <a:fillRect/>
          </a:stretch>
        </p:blipFill>
        <p:spPr>
          <a:xfrm>
            <a:off x="5983358" y="3762669"/>
            <a:ext cx="1495846" cy="2243771"/>
          </a:xfrm>
          <a:prstGeom prst="rect">
            <a:avLst/>
          </a:prstGeom>
        </p:spPr>
      </p:pic>
      <p:pic>
        <p:nvPicPr>
          <p:cNvPr id="10" name="Picture 9">
            <a:extLst>
              <a:ext uri="{FF2B5EF4-FFF2-40B4-BE49-F238E27FC236}">
                <a16:creationId xmlns:a16="http://schemas.microsoft.com/office/drawing/2014/main" id="{0B1D1089-CA5D-4C98-A1B9-239D9F76AD27}"/>
              </a:ext>
            </a:extLst>
          </p:cNvPr>
          <p:cNvPicPr>
            <a:picLocks noChangeAspect="1"/>
          </p:cNvPicPr>
          <p:nvPr/>
        </p:nvPicPr>
        <p:blipFill rotWithShape="1">
          <a:blip r:embed="rId10"/>
          <a:srcRect l="8038" t="76923" r="62092" b="1703"/>
          <a:stretch/>
        </p:blipFill>
        <p:spPr>
          <a:xfrm>
            <a:off x="9099036" y="3981946"/>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463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Coring Depth</a:t>
            </a:r>
          </a:p>
        </p:txBody>
      </p:sp>
      <p:grpSp>
        <p:nvGrpSpPr>
          <p:cNvPr id="5" name="Group 4"/>
          <p:cNvGrpSpPr/>
          <p:nvPr/>
        </p:nvGrpSpPr>
        <p:grpSpPr>
          <a:xfrm>
            <a:off x="910204" y="1638956"/>
            <a:ext cx="1865102" cy="2916348"/>
            <a:chOff x="6953906" y="1350092"/>
            <a:chExt cx="1865588" cy="2917108"/>
          </a:xfrm>
        </p:grpSpPr>
        <p:sp>
          <p:nvSpPr>
            <p:cNvPr id="6" name="AutoShape 59"/>
            <p:cNvSpPr>
              <a:spLocks noChangeArrowheads="1"/>
            </p:cNvSpPr>
            <p:nvPr/>
          </p:nvSpPr>
          <p:spPr bwMode="auto">
            <a:xfrm rot="10898468">
              <a:off x="7646393" y="2848685"/>
              <a:ext cx="419100" cy="1266065"/>
            </a:xfrm>
            <a:prstGeom prst="can">
              <a:avLst>
                <a:gd name="adj" fmla="val 73295"/>
              </a:avLst>
            </a:prstGeom>
            <a:noFill/>
            <a:ln w="47625">
              <a:solidFill>
                <a:schemeClr val="tx1"/>
              </a:solidFill>
              <a:round/>
              <a:headEnd/>
              <a:tailEnd/>
            </a:ln>
            <a:effectLst/>
          </p:spPr>
          <p:txBody>
            <a:bodyPr wrap="none" anchor="ctr"/>
            <a:lstStyle/>
            <a:p>
              <a:endParaRPr lang="en-US"/>
            </a:p>
          </p:txBody>
        </p:sp>
        <p:sp>
          <p:nvSpPr>
            <p:cNvPr id="7" name="AutoShape 60"/>
            <p:cNvSpPr>
              <a:spLocks noChangeArrowheads="1"/>
            </p:cNvSpPr>
            <p:nvPr/>
          </p:nvSpPr>
          <p:spPr bwMode="auto">
            <a:xfrm rot="58092">
              <a:off x="7535863" y="2133600"/>
              <a:ext cx="681037" cy="890659"/>
            </a:xfrm>
            <a:prstGeom prst="bracketPair">
              <a:avLst>
                <a:gd name="adj" fmla="val 16667"/>
              </a:avLst>
            </a:prstGeom>
            <a:noFill/>
            <a:ln w="47625">
              <a:solidFill>
                <a:schemeClr val="tx1"/>
              </a:solidFill>
              <a:round/>
              <a:headEnd/>
              <a:tailEnd/>
            </a:ln>
            <a:effectLst/>
          </p:spPr>
          <p:txBody>
            <a:bodyPr wrap="none" anchor="ctr"/>
            <a:lstStyle/>
            <a:p>
              <a:endParaRPr lang="en-US"/>
            </a:p>
          </p:txBody>
        </p:sp>
        <p:sp>
          <p:nvSpPr>
            <p:cNvPr id="8" name="Freeform 64"/>
            <p:cNvSpPr>
              <a:spLocks/>
            </p:cNvSpPr>
            <p:nvPr/>
          </p:nvSpPr>
          <p:spPr bwMode="auto">
            <a:xfrm>
              <a:off x="7162800" y="3124200"/>
              <a:ext cx="520700" cy="88900"/>
            </a:xfrm>
            <a:custGeom>
              <a:avLst/>
              <a:gdLst/>
              <a:ahLst/>
              <a:cxnLst>
                <a:cxn ang="0">
                  <a:pos x="0" y="8"/>
                </a:cxn>
                <a:cxn ang="0">
                  <a:pos x="960" y="8"/>
                </a:cxn>
                <a:cxn ang="0">
                  <a:pos x="1104" y="56"/>
                </a:cxn>
              </a:cxnLst>
              <a:rect l="0" t="0" r="r" b="b"/>
              <a:pathLst>
                <a:path w="1144" h="56">
                  <a:moveTo>
                    <a:pt x="0" y="8"/>
                  </a:moveTo>
                  <a:cubicBezTo>
                    <a:pt x="388" y="4"/>
                    <a:pt x="776" y="0"/>
                    <a:pt x="960" y="8"/>
                  </a:cubicBezTo>
                  <a:cubicBezTo>
                    <a:pt x="1144" y="16"/>
                    <a:pt x="1080" y="48"/>
                    <a:pt x="1104" y="56"/>
                  </a:cubicBezTo>
                </a:path>
              </a:pathLst>
            </a:custGeom>
            <a:noFill/>
            <a:ln w="19050">
              <a:solidFill>
                <a:schemeClr val="tx1"/>
              </a:solidFill>
              <a:round/>
              <a:headEnd/>
              <a:tailEnd/>
            </a:ln>
            <a:effectLst/>
          </p:spPr>
          <p:txBody>
            <a:bodyPr/>
            <a:lstStyle/>
            <a:p>
              <a:endParaRPr lang="en-US"/>
            </a:p>
          </p:txBody>
        </p:sp>
        <p:sp>
          <p:nvSpPr>
            <p:cNvPr id="9" name="Freeform 65"/>
            <p:cNvSpPr>
              <a:spLocks/>
            </p:cNvSpPr>
            <p:nvPr/>
          </p:nvSpPr>
          <p:spPr bwMode="auto">
            <a:xfrm rot="10800000" flipV="1">
              <a:off x="8064500" y="3124200"/>
              <a:ext cx="469900" cy="76200"/>
            </a:xfrm>
            <a:custGeom>
              <a:avLst/>
              <a:gdLst/>
              <a:ahLst/>
              <a:cxnLst>
                <a:cxn ang="0">
                  <a:pos x="0" y="8"/>
                </a:cxn>
                <a:cxn ang="0">
                  <a:pos x="960" y="8"/>
                </a:cxn>
                <a:cxn ang="0">
                  <a:pos x="1104" y="56"/>
                </a:cxn>
              </a:cxnLst>
              <a:rect l="0" t="0" r="r" b="b"/>
              <a:pathLst>
                <a:path w="1144" h="56">
                  <a:moveTo>
                    <a:pt x="0" y="8"/>
                  </a:moveTo>
                  <a:cubicBezTo>
                    <a:pt x="388" y="4"/>
                    <a:pt x="776" y="0"/>
                    <a:pt x="960" y="8"/>
                  </a:cubicBezTo>
                  <a:cubicBezTo>
                    <a:pt x="1144" y="16"/>
                    <a:pt x="1080" y="48"/>
                    <a:pt x="1104" y="56"/>
                  </a:cubicBezTo>
                </a:path>
              </a:pathLst>
            </a:custGeom>
            <a:noFill/>
            <a:ln w="19050">
              <a:solidFill>
                <a:schemeClr val="tx1"/>
              </a:solidFill>
              <a:round/>
              <a:headEnd/>
              <a:tailEnd/>
            </a:ln>
            <a:effectLst/>
          </p:spPr>
          <p:txBody>
            <a:bodyPr/>
            <a:lstStyle/>
            <a:p>
              <a:endParaRPr lang="en-US"/>
            </a:p>
          </p:txBody>
        </p:sp>
        <p:grpSp>
          <p:nvGrpSpPr>
            <p:cNvPr id="10" name="Group 79"/>
            <p:cNvGrpSpPr>
              <a:grpSpLocks/>
            </p:cNvGrpSpPr>
            <p:nvPr/>
          </p:nvGrpSpPr>
          <p:grpSpPr bwMode="auto">
            <a:xfrm>
              <a:off x="7698381" y="3811007"/>
              <a:ext cx="291126" cy="314739"/>
              <a:chOff x="450" y="4578"/>
              <a:chExt cx="182" cy="247"/>
            </a:xfrm>
          </p:grpSpPr>
          <p:sp>
            <p:nvSpPr>
              <p:cNvPr id="13" name="Line 80"/>
              <p:cNvSpPr>
                <a:spLocks noChangeShapeType="1"/>
              </p:cNvSpPr>
              <p:nvPr/>
            </p:nvSpPr>
            <p:spPr bwMode="auto">
              <a:xfrm rot="19581007" flipV="1">
                <a:off x="450" y="4623"/>
                <a:ext cx="90" cy="176"/>
              </a:xfrm>
              <a:prstGeom prst="line">
                <a:avLst/>
              </a:prstGeom>
              <a:noFill/>
              <a:ln w="38100">
                <a:solidFill>
                  <a:schemeClr val="tx1"/>
                </a:solidFill>
                <a:round/>
                <a:headEnd/>
                <a:tailEnd/>
              </a:ln>
              <a:effectLst/>
            </p:spPr>
            <p:txBody>
              <a:bodyPr/>
              <a:lstStyle/>
              <a:p>
                <a:endParaRPr lang="en-US"/>
              </a:p>
            </p:txBody>
          </p:sp>
          <p:sp>
            <p:nvSpPr>
              <p:cNvPr id="14" name="Line 81"/>
              <p:cNvSpPr>
                <a:spLocks noChangeShapeType="1"/>
              </p:cNvSpPr>
              <p:nvPr/>
            </p:nvSpPr>
            <p:spPr bwMode="auto">
              <a:xfrm rot="19581007" flipV="1">
                <a:off x="558" y="4619"/>
                <a:ext cx="64" cy="126"/>
              </a:xfrm>
              <a:prstGeom prst="line">
                <a:avLst/>
              </a:prstGeom>
              <a:noFill/>
              <a:ln w="38100">
                <a:solidFill>
                  <a:schemeClr val="tx1"/>
                </a:solidFill>
                <a:round/>
                <a:headEnd/>
                <a:tailEnd/>
              </a:ln>
              <a:effectLst/>
            </p:spPr>
            <p:txBody>
              <a:bodyPr/>
              <a:lstStyle/>
              <a:p>
                <a:endParaRPr lang="en-US"/>
              </a:p>
            </p:txBody>
          </p:sp>
          <p:sp>
            <p:nvSpPr>
              <p:cNvPr id="15" name="Oval 82"/>
              <p:cNvSpPr>
                <a:spLocks noChangeArrowheads="1"/>
              </p:cNvSpPr>
              <p:nvPr/>
            </p:nvSpPr>
            <p:spPr bwMode="auto">
              <a:xfrm rot="16374479">
                <a:off x="373" y="4672"/>
                <a:ext cx="245" cy="58"/>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16" name="Oval 83"/>
              <p:cNvSpPr>
                <a:spLocks noChangeArrowheads="1"/>
              </p:cNvSpPr>
              <p:nvPr/>
            </p:nvSpPr>
            <p:spPr bwMode="auto">
              <a:xfrm rot="16374479">
                <a:off x="480" y="4673"/>
                <a:ext cx="246" cy="58"/>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1" name="TextBox 10"/>
            <p:cNvSpPr txBox="1"/>
            <p:nvPr/>
          </p:nvSpPr>
          <p:spPr>
            <a:xfrm>
              <a:off x="6953906" y="1350092"/>
              <a:ext cx="1865588" cy="430887"/>
            </a:xfrm>
            <a:prstGeom prst="rect">
              <a:avLst/>
            </a:prstGeom>
            <a:noFill/>
          </p:spPr>
          <p:txBody>
            <a:bodyPr wrap="square" rtlCol="0">
              <a:spAutoFit/>
            </a:bodyPr>
            <a:lstStyle/>
            <a:p>
              <a:pPr algn="ctr"/>
              <a:r>
                <a:rPr lang="en-US" sz="2199" dirty="0"/>
                <a:t>Good Depth</a:t>
              </a:r>
            </a:p>
          </p:txBody>
        </p:sp>
        <p:sp>
          <p:nvSpPr>
            <p:cNvPr id="12" name="Rectangle 11"/>
            <p:cNvSpPr/>
            <p:nvPr/>
          </p:nvSpPr>
          <p:spPr>
            <a:xfrm>
              <a:off x="7086600" y="1524000"/>
              <a:ext cx="1600200" cy="2743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3550142" y="2410562"/>
            <a:ext cx="4253096" cy="2052238"/>
            <a:chOff x="1642973" y="2651447"/>
            <a:chExt cx="4254204" cy="2052773"/>
          </a:xfrm>
        </p:grpSpPr>
        <p:cxnSp>
          <p:nvCxnSpPr>
            <p:cNvPr id="28" name="Straight Connector 27"/>
            <p:cNvCxnSpPr>
              <a:cxnSpLocks/>
            </p:cNvCxnSpPr>
            <p:nvPr/>
          </p:nvCxnSpPr>
          <p:spPr>
            <a:xfrm flipH="1">
              <a:off x="3671056" y="4421740"/>
              <a:ext cx="51758" cy="138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770075" y="4422198"/>
              <a:ext cx="51758" cy="138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1642973" y="2651447"/>
              <a:ext cx="4254204" cy="2052773"/>
              <a:chOff x="1642973" y="2651447"/>
              <a:chExt cx="4254204" cy="2052773"/>
            </a:xfrm>
          </p:grpSpPr>
          <p:sp>
            <p:nvSpPr>
              <p:cNvPr id="18" name="AutoShape 60"/>
              <p:cNvSpPr>
                <a:spLocks noChangeArrowheads="1"/>
              </p:cNvSpPr>
              <p:nvPr/>
            </p:nvSpPr>
            <p:spPr bwMode="auto">
              <a:xfrm rot="58092">
                <a:off x="3429557" y="2651447"/>
                <a:ext cx="681037" cy="890659"/>
              </a:xfrm>
              <a:prstGeom prst="bracketPair">
                <a:avLst>
                  <a:gd name="adj" fmla="val 16667"/>
                </a:avLst>
              </a:prstGeom>
              <a:noFill/>
              <a:ln w="47625">
                <a:solidFill>
                  <a:schemeClr val="tx1"/>
                </a:solidFill>
                <a:round/>
                <a:headEnd/>
                <a:tailEnd/>
              </a:ln>
              <a:effectLst/>
            </p:spPr>
            <p:txBody>
              <a:bodyPr wrap="none" anchor="ctr"/>
              <a:lstStyle/>
              <a:p>
                <a:endParaRPr lang="en-US"/>
              </a:p>
            </p:txBody>
          </p:sp>
          <p:sp>
            <p:nvSpPr>
              <p:cNvPr id="19" name="AutoShape 59"/>
              <p:cNvSpPr>
                <a:spLocks noChangeArrowheads="1"/>
              </p:cNvSpPr>
              <p:nvPr/>
            </p:nvSpPr>
            <p:spPr bwMode="auto">
              <a:xfrm rot="10898468">
                <a:off x="3534646" y="3438155"/>
                <a:ext cx="419100" cy="1266065"/>
              </a:xfrm>
              <a:prstGeom prst="can">
                <a:avLst>
                  <a:gd name="adj" fmla="val 73295"/>
                </a:avLst>
              </a:prstGeom>
              <a:noFill/>
              <a:ln w="47625">
                <a:solidFill>
                  <a:schemeClr val="tx1"/>
                </a:solidFill>
                <a:round/>
                <a:headEnd/>
                <a:tailEnd/>
              </a:ln>
              <a:effectLst/>
            </p:spPr>
            <p:txBody>
              <a:bodyPr wrap="none" anchor="ctr"/>
              <a:lstStyle/>
              <a:p>
                <a:endParaRPr lang="en-US"/>
              </a:p>
            </p:txBody>
          </p:sp>
          <p:sp>
            <p:nvSpPr>
              <p:cNvPr id="22" name="Arc 21"/>
              <p:cNvSpPr/>
              <p:nvPr/>
            </p:nvSpPr>
            <p:spPr>
              <a:xfrm rot="396466" flipH="1">
                <a:off x="3995288" y="3454306"/>
                <a:ext cx="1901889" cy="5182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21203534">
                <a:off x="1642973" y="3445280"/>
                <a:ext cx="1901889" cy="518202"/>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p:cNvSpPr/>
              <p:nvPr/>
            </p:nvSpPr>
            <p:spPr>
              <a:xfrm rot="3161048">
                <a:off x="3569848" y="4488931"/>
                <a:ext cx="86264" cy="2642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8402547">
                <a:off x="3827583" y="4473319"/>
                <a:ext cx="86264" cy="2642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7937578" y="2285636"/>
            <a:ext cx="3439322" cy="2526415"/>
            <a:chOff x="7153783" y="2526184"/>
            <a:chExt cx="3440218" cy="2527073"/>
          </a:xfrm>
        </p:grpSpPr>
        <p:sp>
          <p:nvSpPr>
            <p:cNvPr id="36" name="AutoShape 60"/>
            <p:cNvSpPr>
              <a:spLocks noChangeArrowheads="1"/>
            </p:cNvSpPr>
            <p:nvPr/>
          </p:nvSpPr>
          <p:spPr bwMode="auto">
            <a:xfrm rot="58092">
              <a:off x="8542145" y="2526184"/>
              <a:ext cx="681037" cy="890659"/>
            </a:xfrm>
            <a:prstGeom prst="bracketPair">
              <a:avLst>
                <a:gd name="adj" fmla="val 16667"/>
              </a:avLst>
            </a:prstGeom>
            <a:noFill/>
            <a:ln w="47625">
              <a:solidFill>
                <a:schemeClr val="tx1"/>
              </a:solidFill>
              <a:round/>
              <a:headEnd/>
              <a:tailEnd/>
            </a:ln>
            <a:effectLst/>
          </p:spPr>
          <p:txBody>
            <a:bodyPr wrap="none" anchor="ctr"/>
            <a:lstStyle/>
            <a:p>
              <a:endParaRPr lang="en-US"/>
            </a:p>
          </p:txBody>
        </p:sp>
        <p:sp>
          <p:nvSpPr>
            <p:cNvPr id="37" name="AutoShape 59"/>
            <p:cNvSpPr>
              <a:spLocks noChangeArrowheads="1"/>
            </p:cNvSpPr>
            <p:nvPr/>
          </p:nvSpPr>
          <p:spPr bwMode="auto">
            <a:xfrm rot="10898468">
              <a:off x="8647234" y="3312892"/>
              <a:ext cx="419100" cy="1266065"/>
            </a:xfrm>
            <a:prstGeom prst="can">
              <a:avLst>
                <a:gd name="adj" fmla="val 73295"/>
              </a:avLst>
            </a:prstGeom>
            <a:noFill/>
            <a:ln w="47625">
              <a:solidFill>
                <a:schemeClr val="tx1"/>
              </a:solidFill>
              <a:round/>
              <a:headEnd/>
              <a:tailEnd/>
            </a:ln>
            <a:effectLst/>
          </p:spPr>
          <p:txBody>
            <a:bodyPr wrap="none" anchor="ctr"/>
            <a:lstStyle/>
            <a:p>
              <a:endParaRPr lang="en-US"/>
            </a:p>
          </p:txBody>
        </p:sp>
        <p:sp>
          <p:nvSpPr>
            <p:cNvPr id="38" name="Arc 37"/>
            <p:cNvSpPr/>
            <p:nvPr/>
          </p:nvSpPr>
          <p:spPr>
            <a:xfrm>
              <a:off x="7153783" y="3757092"/>
              <a:ext cx="1509623" cy="159731"/>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flipH="1">
              <a:off x="9084378" y="3786411"/>
              <a:ext cx="1509623" cy="111648"/>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8767025" y="4274528"/>
              <a:ext cx="0" cy="6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91289" y="4305170"/>
              <a:ext cx="0" cy="6657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8857913" y="4789036"/>
              <a:ext cx="86264" cy="2642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723893" y="4772997"/>
              <a:ext cx="86264" cy="26422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4880971" y="1638834"/>
            <a:ext cx="1523603" cy="430775"/>
          </a:xfrm>
          <a:prstGeom prst="rect">
            <a:avLst/>
          </a:prstGeom>
          <a:noFill/>
        </p:spPr>
        <p:txBody>
          <a:bodyPr wrap="square" rtlCol="0">
            <a:spAutoFit/>
          </a:bodyPr>
          <a:lstStyle/>
          <a:p>
            <a:pPr algn="ctr"/>
            <a:r>
              <a:rPr lang="en-US" sz="2199" dirty="0"/>
              <a:t>Too Deep</a:t>
            </a:r>
          </a:p>
        </p:txBody>
      </p:sp>
      <p:sp>
        <p:nvSpPr>
          <p:cNvPr id="49" name="TextBox 48"/>
          <p:cNvSpPr txBox="1"/>
          <p:nvPr/>
        </p:nvSpPr>
        <p:spPr>
          <a:xfrm>
            <a:off x="8735272" y="1680339"/>
            <a:ext cx="1716498" cy="430775"/>
          </a:xfrm>
          <a:prstGeom prst="rect">
            <a:avLst/>
          </a:prstGeom>
          <a:noFill/>
        </p:spPr>
        <p:txBody>
          <a:bodyPr wrap="square" rtlCol="0">
            <a:spAutoFit/>
          </a:bodyPr>
          <a:lstStyle/>
          <a:p>
            <a:pPr algn="ctr"/>
            <a:r>
              <a:rPr lang="en-US" sz="2199" dirty="0"/>
              <a:t>Too Shallow</a:t>
            </a:r>
          </a:p>
        </p:txBody>
      </p:sp>
      <p:cxnSp>
        <p:nvCxnSpPr>
          <p:cNvPr id="51" name="Straight Arrow Connector 50"/>
          <p:cNvCxnSpPr>
            <a:cxnSpLocks/>
          </p:cNvCxnSpPr>
          <p:nvPr/>
        </p:nvCxnSpPr>
        <p:spPr>
          <a:xfrm flipV="1">
            <a:off x="955381" y="4257195"/>
            <a:ext cx="491210" cy="29751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88047" y="4561173"/>
            <a:ext cx="1532461" cy="1015399"/>
          </a:xfrm>
          <a:prstGeom prst="rect">
            <a:avLst/>
          </a:prstGeom>
          <a:noFill/>
        </p:spPr>
        <p:txBody>
          <a:bodyPr wrap="square" rtlCol="0">
            <a:spAutoFit/>
          </a:bodyPr>
          <a:lstStyle/>
          <a:p>
            <a:r>
              <a:rPr lang="en-US" sz="1999" dirty="0"/>
              <a:t>Full Dissection of Graft</a:t>
            </a:r>
          </a:p>
        </p:txBody>
      </p:sp>
      <p:cxnSp>
        <p:nvCxnSpPr>
          <p:cNvPr id="54" name="Straight Arrow Connector 53"/>
          <p:cNvCxnSpPr>
            <a:cxnSpLocks/>
          </p:cNvCxnSpPr>
          <p:nvPr/>
        </p:nvCxnSpPr>
        <p:spPr>
          <a:xfrm flipV="1">
            <a:off x="4862645" y="4554331"/>
            <a:ext cx="491210" cy="29751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4102337" y="4819781"/>
            <a:ext cx="2772130" cy="1322581"/>
          </a:xfrm>
          <a:prstGeom prst="rect">
            <a:avLst/>
          </a:prstGeom>
          <a:noFill/>
        </p:spPr>
        <p:txBody>
          <a:bodyPr wrap="square" rtlCol="0">
            <a:spAutoFit/>
          </a:bodyPr>
          <a:lstStyle/>
          <a:p>
            <a:r>
              <a:rPr lang="en-US" sz="1999" dirty="0"/>
              <a:t>Shoulder Pushes on Skin &amp; Punch Bends, Crushes or Spins Bulbs</a:t>
            </a:r>
          </a:p>
        </p:txBody>
      </p:sp>
      <p:cxnSp>
        <p:nvCxnSpPr>
          <p:cNvPr id="56" name="Straight Arrow Connector 55"/>
          <p:cNvCxnSpPr>
            <a:cxnSpLocks/>
          </p:cNvCxnSpPr>
          <p:nvPr/>
        </p:nvCxnSpPr>
        <p:spPr>
          <a:xfrm flipV="1">
            <a:off x="4822591" y="3306679"/>
            <a:ext cx="506194" cy="152238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p:cNvCxnSpPr>
          <p:nvPr/>
        </p:nvCxnSpPr>
        <p:spPr>
          <a:xfrm flipV="1">
            <a:off x="8953954" y="4681281"/>
            <a:ext cx="491210" cy="29751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230097" y="5006577"/>
            <a:ext cx="1532461" cy="1015399"/>
          </a:xfrm>
          <a:prstGeom prst="rect">
            <a:avLst/>
          </a:prstGeom>
          <a:noFill/>
        </p:spPr>
        <p:txBody>
          <a:bodyPr wrap="square" rtlCol="0">
            <a:spAutoFit/>
          </a:bodyPr>
          <a:lstStyle/>
          <a:p>
            <a:r>
              <a:rPr lang="en-US" sz="1999" dirty="0"/>
              <a:t>Incomplete Dissection of Graft</a:t>
            </a:r>
          </a:p>
        </p:txBody>
      </p:sp>
    </p:spTree>
    <p:extLst>
      <p:ext uri="{BB962C8B-B14F-4D97-AF65-F5344CB8AC3E}">
        <p14:creationId xmlns:p14="http://schemas.microsoft.com/office/powerpoint/2010/main" val="403050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Collateral Damage</a:t>
            </a:r>
          </a:p>
        </p:txBody>
      </p:sp>
      <p:pic>
        <p:nvPicPr>
          <p:cNvPr id="10" name="Content Placeholder 9"/>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3662"/>
          <a:stretch/>
        </p:blipFill>
        <p:spPr>
          <a:xfrm>
            <a:off x="5927599" y="1957007"/>
            <a:ext cx="2828722" cy="24284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TextBox 17"/>
          <p:cNvSpPr txBox="1"/>
          <p:nvPr/>
        </p:nvSpPr>
        <p:spPr>
          <a:xfrm>
            <a:off x="6042523" y="4016208"/>
            <a:ext cx="1659493" cy="369332"/>
          </a:xfrm>
          <a:prstGeom prst="rect">
            <a:avLst/>
          </a:prstGeom>
          <a:noFill/>
        </p:spPr>
        <p:txBody>
          <a:bodyPr wrap="none" rtlCol="0">
            <a:spAutoFit/>
          </a:bodyPr>
          <a:lstStyle/>
          <a:p>
            <a:r>
              <a:rPr lang="en-US" dirty="0"/>
              <a:t>Targeted Graft</a:t>
            </a:r>
          </a:p>
        </p:txBody>
      </p:sp>
      <p:sp>
        <p:nvSpPr>
          <p:cNvPr id="19" name="TextBox 18"/>
          <p:cNvSpPr txBox="1"/>
          <p:nvPr/>
        </p:nvSpPr>
        <p:spPr>
          <a:xfrm>
            <a:off x="6807500" y="1957006"/>
            <a:ext cx="2005677" cy="369332"/>
          </a:xfrm>
          <a:prstGeom prst="rect">
            <a:avLst/>
          </a:prstGeom>
          <a:noFill/>
        </p:spPr>
        <p:txBody>
          <a:bodyPr wrap="none" rtlCol="0">
            <a:spAutoFit/>
          </a:bodyPr>
          <a:lstStyle/>
          <a:p>
            <a:r>
              <a:rPr lang="en-US" dirty="0"/>
              <a:t>Neighboring Graft</a:t>
            </a:r>
          </a:p>
        </p:txBody>
      </p:sp>
      <p:sp>
        <p:nvSpPr>
          <p:cNvPr id="20" name="Up Arrow 19"/>
          <p:cNvSpPr/>
          <p:nvPr/>
        </p:nvSpPr>
        <p:spPr>
          <a:xfrm>
            <a:off x="9349583" y="4944625"/>
            <a:ext cx="484506" cy="9781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Diagram 16"/>
          <p:cNvGraphicFramePr/>
          <p:nvPr/>
        </p:nvGraphicFramePr>
        <p:xfrm>
          <a:off x="261923" y="1269293"/>
          <a:ext cx="5293112" cy="46534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22" name="Straight Arrow Connector 21"/>
          <p:cNvCxnSpPr>
            <a:cxnSpLocks/>
          </p:cNvCxnSpPr>
          <p:nvPr/>
        </p:nvCxnSpPr>
        <p:spPr>
          <a:xfrm flipV="1">
            <a:off x="6694180" y="3720586"/>
            <a:ext cx="0" cy="34642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p:cNvCxnSpPr>
          <p:nvPr/>
        </p:nvCxnSpPr>
        <p:spPr>
          <a:xfrm>
            <a:off x="7336058" y="2326242"/>
            <a:ext cx="0" cy="60735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667046-8E51-4342-AAB3-C13228DEA2B4}"/>
              </a:ext>
            </a:extLst>
          </p:cNvPr>
          <p:cNvPicPr>
            <a:picLocks noChangeAspect="1"/>
          </p:cNvPicPr>
          <p:nvPr/>
        </p:nvPicPr>
        <p:blipFill rotWithShape="1">
          <a:blip r:embed="rId9"/>
          <a:srcRect l="8038" t="76923" r="62092" b="1703"/>
          <a:stretch/>
        </p:blipFill>
        <p:spPr>
          <a:xfrm>
            <a:off x="9099036" y="3674141"/>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2803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Fully Transected Follicles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 r="41130" b="46951"/>
          <a:stretch/>
        </p:blipFill>
        <p:spPr>
          <a:xfrm rot="5400000">
            <a:off x="6548702" y="4308648"/>
            <a:ext cx="1607995" cy="1185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Left Arrow 5"/>
          <p:cNvSpPr/>
          <p:nvPr/>
        </p:nvSpPr>
        <p:spPr>
          <a:xfrm rot="16200000">
            <a:off x="8998908" y="4850272"/>
            <a:ext cx="978153" cy="4845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l="21506" t="25187" r="15429" b="13771"/>
          <a:stretch/>
        </p:blipFill>
        <p:spPr>
          <a:xfrm>
            <a:off x="5310265" y="1614744"/>
            <a:ext cx="1813894" cy="23405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Diagram 14"/>
          <p:cNvGraphicFramePr/>
          <p:nvPr/>
        </p:nvGraphicFramePr>
        <p:xfrm>
          <a:off x="212894" y="1342734"/>
          <a:ext cx="4545308" cy="45479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extBox 16"/>
          <p:cNvSpPr txBox="1"/>
          <p:nvPr/>
        </p:nvSpPr>
        <p:spPr>
          <a:xfrm>
            <a:off x="7226607" y="2096754"/>
            <a:ext cx="1870859" cy="369236"/>
          </a:xfrm>
          <a:prstGeom prst="rect">
            <a:avLst/>
          </a:prstGeom>
          <a:noFill/>
        </p:spPr>
        <p:txBody>
          <a:bodyPr wrap="square" rtlCol="0">
            <a:spAutoFit/>
          </a:bodyPr>
          <a:lstStyle/>
          <a:p>
            <a:r>
              <a:rPr lang="en-US" dirty="0"/>
              <a:t>Cut Follicles</a:t>
            </a:r>
          </a:p>
        </p:txBody>
      </p:sp>
      <p:cxnSp>
        <p:nvCxnSpPr>
          <p:cNvPr id="18" name="Straight Arrow Connector 17"/>
          <p:cNvCxnSpPr>
            <a:cxnSpLocks/>
          </p:cNvCxnSpPr>
          <p:nvPr/>
        </p:nvCxnSpPr>
        <p:spPr>
          <a:xfrm flipH="1">
            <a:off x="6154832" y="2423236"/>
            <a:ext cx="1071775" cy="60158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H="1">
            <a:off x="7226607" y="2465990"/>
            <a:ext cx="222406" cy="199230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17" idx="1"/>
          </p:cNvCxnSpPr>
          <p:nvPr/>
        </p:nvCxnSpPr>
        <p:spPr>
          <a:xfrm flipH="1" flipV="1">
            <a:off x="6533106" y="1980128"/>
            <a:ext cx="693501" cy="30124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BD128B9-9295-41A8-A6C5-1A103538EB4A}"/>
              </a:ext>
            </a:extLst>
          </p:cNvPr>
          <p:cNvPicPr>
            <a:picLocks noChangeAspect="1"/>
          </p:cNvPicPr>
          <p:nvPr/>
        </p:nvPicPr>
        <p:blipFill rotWithShape="1">
          <a:blip r:embed="rId10"/>
          <a:srcRect l="8038" t="76923" r="62092" b="1703"/>
          <a:stretch/>
        </p:blipFill>
        <p:spPr>
          <a:xfrm>
            <a:off x="8953627" y="3367641"/>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36574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Partial Transections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968100" y="1751465"/>
            <a:ext cx="2978890" cy="31234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6370231" y="1956397"/>
            <a:ext cx="2210926" cy="369332"/>
          </a:xfrm>
          <a:prstGeom prst="rect">
            <a:avLst/>
          </a:prstGeom>
          <a:noFill/>
        </p:spPr>
        <p:txBody>
          <a:bodyPr wrap="none" rtlCol="0">
            <a:spAutoFit/>
          </a:bodyPr>
          <a:lstStyle/>
          <a:p>
            <a:r>
              <a:rPr lang="en-US" dirty="0"/>
              <a:t>Partial Transections</a:t>
            </a:r>
          </a:p>
        </p:txBody>
      </p:sp>
      <p:sp>
        <p:nvSpPr>
          <p:cNvPr id="7" name="Up-Down Arrow 6"/>
          <p:cNvSpPr/>
          <p:nvPr/>
        </p:nvSpPr>
        <p:spPr>
          <a:xfrm>
            <a:off x="10946629" y="4385192"/>
            <a:ext cx="484506" cy="12158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Diagram 12"/>
          <p:cNvGraphicFramePr/>
          <p:nvPr/>
        </p:nvGraphicFramePr>
        <p:xfrm>
          <a:off x="266537" y="1176881"/>
          <a:ext cx="4419366" cy="4879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6" name="Straight Arrow Connector 15"/>
          <p:cNvCxnSpPr>
            <a:cxnSpLocks/>
          </p:cNvCxnSpPr>
          <p:nvPr/>
        </p:nvCxnSpPr>
        <p:spPr>
          <a:xfrm flipH="1">
            <a:off x="5776558" y="2325633"/>
            <a:ext cx="1105528" cy="52019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6956830" y="2325632"/>
            <a:ext cx="43952" cy="10873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D33E2DE-30AD-4D46-9A6A-2DDB8712027D}"/>
              </a:ext>
            </a:extLst>
          </p:cNvPr>
          <p:cNvPicPr>
            <a:picLocks noChangeAspect="1"/>
          </p:cNvPicPr>
          <p:nvPr/>
        </p:nvPicPr>
        <p:blipFill rotWithShape="1">
          <a:blip r:embed="rId9"/>
          <a:srcRect l="8038" t="76923" r="62092" b="1703"/>
          <a:stretch/>
        </p:blipFill>
        <p:spPr>
          <a:xfrm>
            <a:off x="8776391" y="3029040"/>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32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Graft Orientation</a:t>
            </a:r>
          </a:p>
        </p:txBody>
      </p:sp>
      <p:sp>
        <p:nvSpPr>
          <p:cNvPr id="4" name="Content Placeholder 3"/>
          <p:cNvSpPr>
            <a:spLocks noGrp="1"/>
          </p:cNvSpPr>
          <p:nvPr>
            <p:ph sz="half" idx="1"/>
          </p:nvPr>
        </p:nvSpPr>
        <p:spPr>
          <a:xfrm>
            <a:off x="1803856" y="5015513"/>
            <a:ext cx="8573096" cy="867652"/>
          </a:xfrm>
        </p:spPr>
        <p:txBody>
          <a:bodyPr>
            <a:normAutofit/>
          </a:bodyPr>
          <a:lstStyle/>
          <a:p>
            <a:pPr marL="0" indent="0" algn="ctr">
              <a:buNone/>
            </a:pPr>
            <a:r>
              <a:rPr lang="en-US" sz="2399" dirty="0"/>
              <a:t>Observe the Angle of the Top Layer of Skin of the Graft to Determine Graft Orientation</a:t>
            </a:r>
          </a:p>
          <a:p>
            <a:endParaRPr lang="en-US" dirty="0"/>
          </a:p>
        </p:txBody>
      </p:sp>
      <p:pic>
        <p:nvPicPr>
          <p:cNvPr id="12" name="Picture 11" descr="CIMG5465.JPG"/>
          <p:cNvPicPr>
            <a:picLocks noChangeAspect="1"/>
          </p:cNvPicPr>
          <p:nvPr/>
        </p:nvPicPr>
        <p:blipFill>
          <a:blip r:embed="rId3" cstate="print"/>
          <a:stretch>
            <a:fillRect/>
          </a:stretch>
        </p:blipFill>
        <p:spPr>
          <a:xfrm>
            <a:off x="611930" y="1705281"/>
            <a:ext cx="3961368" cy="2971026"/>
          </a:xfrm>
          <a:prstGeom prst="rect">
            <a:avLst/>
          </a:prstGeom>
        </p:spPr>
      </p:pic>
      <p:grpSp>
        <p:nvGrpSpPr>
          <p:cNvPr id="13" name="Group 10"/>
          <p:cNvGrpSpPr>
            <a:grpSpLocks/>
          </p:cNvGrpSpPr>
          <p:nvPr/>
        </p:nvGrpSpPr>
        <p:grpSpPr bwMode="auto">
          <a:xfrm rot="2192189" flipH="1">
            <a:off x="4988954" y="1846403"/>
            <a:ext cx="2967852" cy="2990502"/>
            <a:chOff x="301" y="854"/>
            <a:chExt cx="1870" cy="1426"/>
          </a:xfrm>
        </p:grpSpPr>
        <p:pic>
          <p:nvPicPr>
            <p:cNvPr id="14" name="Picture 6"/>
            <p:cNvPicPr>
              <a:picLocks noChangeAspect="1" noChangeArrowheads="1"/>
            </p:cNvPicPr>
            <p:nvPr/>
          </p:nvPicPr>
          <p:blipFill rotWithShape="1">
            <a:blip r:embed="rId4"/>
            <a:srcRect l="9402" t="12462" r="33184" b="15570"/>
            <a:stretch/>
          </p:blipFill>
          <p:spPr bwMode="auto">
            <a:xfrm rot="1622608">
              <a:off x="301" y="854"/>
              <a:ext cx="1870" cy="1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Line 9"/>
            <p:cNvSpPr>
              <a:spLocks noChangeShapeType="1"/>
            </p:cNvSpPr>
            <p:nvPr/>
          </p:nvSpPr>
          <p:spPr bwMode="auto">
            <a:xfrm flipH="1" flipV="1">
              <a:off x="1714" y="1700"/>
              <a:ext cx="110" cy="460"/>
            </a:xfrm>
            <a:prstGeom prst="line">
              <a:avLst/>
            </a:prstGeom>
            <a:noFill/>
            <a:ln w="38100">
              <a:solidFill>
                <a:schemeClr val="tx1"/>
              </a:solidFill>
              <a:round/>
              <a:headEnd/>
              <a:tailEnd type="triangle" w="med" len="med"/>
            </a:ln>
          </p:spPr>
          <p:txBody>
            <a:bodyPr/>
            <a:lstStyle/>
            <a:p>
              <a:endParaRPr lang="en-US"/>
            </a:p>
          </p:txBody>
        </p:sp>
      </p:grpSp>
      <p:sp>
        <p:nvSpPr>
          <p:cNvPr id="3" name="Right Arrow 2"/>
          <p:cNvSpPr/>
          <p:nvPr/>
        </p:nvSpPr>
        <p:spPr>
          <a:xfrm>
            <a:off x="4145174" y="3260787"/>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40001" y="2123958"/>
            <a:ext cx="1218883" cy="646163"/>
          </a:xfrm>
          <a:prstGeom prst="rect">
            <a:avLst/>
          </a:prstGeom>
          <a:noFill/>
        </p:spPr>
        <p:txBody>
          <a:bodyPr wrap="square" rtlCol="0">
            <a:spAutoFit/>
          </a:bodyPr>
          <a:lstStyle/>
          <a:p>
            <a:pPr algn="ctr"/>
            <a:r>
              <a:rPr lang="en-US" dirty="0">
                <a:solidFill>
                  <a:schemeClr val="bg1"/>
                </a:solidFill>
              </a:rPr>
              <a:t>Superior or top</a:t>
            </a:r>
          </a:p>
        </p:txBody>
      </p:sp>
      <p:sp>
        <p:nvSpPr>
          <p:cNvPr id="17" name="TextBox 16"/>
          <p:cNvSpPr txBox="1"/>
          <p:nvPr/>
        </p:nvSpPr>
        <p:spPr>
          <a:xfrm>
            <a:off x="5786575" y="3194109"/>
            <a:ext cx="1218883" cy="646163"/>
          </a:xfrm>
          <a:prstGeom prst="rect">
            <a:avLst/>
          </a:prstGeom>
          <a:noFill/>
        </p:spPr>
        <p:txBody>
          <a:bodyPr wrap="square" rtlCol="0">
            <a:spAutoFit/>
          </a:bodyPr>
          <a:lstStyle/>
          <a:p>
            <a:pPr algn="ctr"/>
            <a:r>
              <a:rPr lang="en-US" dirty="0">
                <a:solidFill>
                  <a:schemeClr val="bg1"/>
                </a:solidFill>
              </a:rPr>
              <a:t>Inferior or Bottom</a:t>
            </a:r>
          </a:p>
        </p:txBody>
      </p:sp>
      <p:pic>
        <p:nvPicPr>
          <p:cNvPr id="22" name="Picture 21"/>
          <p:cNvPicPr>
            <a:picLocks noChangeAspect="1"/>
          </p:cNvPicPr>
          <p:nvPr/>
        </p:nvPicPr>
        <p:blipFill rotWithShape="1">
          <a:blip r:embed="rId5"/>
          <a:srcRect l="43892" t="28200" r="31266" b="24012"/>
          <a:stretch/>
        </p:blipFill>
        <p:spPr>
          <a:xfrm rot="16200000" flipH="1">
            <a:off x="8954427" y="1703443"/>
            <a:ext cx="2281361" cy="3276422"/>
          </a:xfrm>
          <a:prstGeom prst="rect">
            <a:avLst/>
          </a:prstGeom>
        </p:spPr>
      </p:pic>
      <p:sp>
        <p:nvSpPr>
          <p:cNvPr id="23" name="Right Arrow 2"/>
          <p:cNvSpPr/>
          <p:nvPr/>
        </p:nvSpPr>
        <p:spPr>
          <a:xfrm>
            <a:off x="7751800" y="3183978"/>
            <a:ext cx="978153" cy="484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0514435" y="4048062"/>
            <a:ext cx="1218883" cy="646163"/>
          </a:xfrm>
          <a:prstGeom prst="rect">
            <a:avLst/>
          </a:prstGeom>
          <a:noFill/>
        </p:spPr>
        <p:txBody>
          <a:bodyPr wrap="square" rtlCol="0">
            <a:spAutoFit/>
          </a:bodyPr>
          <a:lstStyle/>
          <a:p>
            <a:pPr algn="ctr"/>
            <a:r>
              <a:rPr lang="en-US" dirty="0"/>
              <a:t>Inferior or Bottom</a:t>
            </a:r>
          </a:p>
        </p:txBody>
      </p:sp>
      <p:sp>
        <p:nvSpPr>
          <p:cNvPr id="25" name="TextBox 24"/>
          <p:cNvSpPr txBox="1"/>
          <p:nvPr/>
        </p:nvSpPr>
        <p:spPr>
          <a:xfrm>
            <a:off x="10615536" y="2647467"/>
            <a:ext cx="1218883" cy="646163"/>
          </a:xfrm>
          <a:prstGeom prst="rect">
            <a:avLst/>
          </a:prstGeom>
          <a:noFill/>
        </p:spPr>
        <p:txBody>
          <a:bodyPr wrap="square" rtlCol="0">
            <a:spAutoFit/>
          </a:bodyPr>
          <a:lstStyle/>
          <a:p>
            <a:pPr algn="ctr"/>
            <a:r>
              <a:rPr lang="en-US" dirty="0"/>
              <a:t>Superior or top</a:t>
            </a:r>
          </a:p>
        </p:txBody>
      </p:sp>
      <p:sp>
        <p:nvSpPr>
          <p:cNvPr id="5" name="Oval 4">
            <a:extLst>
              <a:ext uri="{FF2B5EF4-FFF2-40B4-BE49-F238E27FC236}">
                <a16:creationId xmlns:a16="http://schemas.microsoft.com/office/drawing/2014/main" id="{7918C6CF-B219-49E4-8976-53BDA08B1BAB}"/>
              </a:ext>
            </a:extLst>
          </p:cNvPr>
          <p:cNvSpPr/>
          <p:nvPr/>
        </p:nvSpPr>
        <p:spPr>
          <a:xfrm rot="20211786">
            <a:off x="11018808" y="3502325"/>
            <a:ext cx="345056" cy="484506"/>
          </a:xfrm>
          <a:prstGeom prst="ellipse">
            <a:avLst/>
          </a:prstGeom>
          <a:noFill/>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B5676D4E-F727-469C-BE4C-332A67EABA26}"/>
              </a:ext>
            </a:extLst>
          </p:cNvPr>
          <p:cNvCxnSpPr/>
          <p:nvPr/>
        </p:nvCxnSpPr>
        <p:spPr>
          <a:xfrm>
            <a:off x="11162581" y="3745293"/>
            <a:ext cx="416803" cy="2343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2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Transections - Obtuse Approach Angle</a:t>
            </a:r>
          </a:p>
        </p:txBody>
      </p:sp>
      <p:pic>
        <p:nvPicPr>
          <p:cNvPr id="6" name="Content Placeholder 4" descr="Slide4 edited.JPG"/>
          <p:cNvPicPr>
            <a:picLocks noGrp="1" noChangeAspect="1"/>
          </p:cNvPicPr>
          <p:nvPr>
            <p:ph sz="half" idx="1"/>
          </p:nvPr>
        </p:nvPicPr>
        <p:blipFill>
          <a:blip r:embed="rId3" cstate="print"/>
          <a:srcRect t="50681" r="50000" b="17929"/>
          <a:stretch>
            <a:fillRect/>
          </a:stretch>
        </p:blipFill>
        <p:spPr>
          <a:xfrm>
            <a:off x="913522" y="2112922"/>
            <a:ext cx="2699308" cy="2259472"/>
          </a:xfrm>
        </p:spPr>
      </p:pic>
      <mc:AlternateContent xmlns:mc="http://schemas.openxmlformats.org/markup-compatibility/2006" xmlns:p14="http://schemas.microsoft.com/office/powerpoint/2010/main">
        <mc:Choice Requires="p14">
          <p:contentPart p14:bwMode="auto" r:id="rId4">
            <p14:nvContentPartPr>
              <p14:cNvPr id="25" name="Ink 24"/>
              <p14:cNvContentPartPr/>
              <p14:nvPr/>
            </p14:nvContentPartPr>
            <p14:xfrm>
              <a:off x="1137543" y="4372034"/>
              <a:ext cx="2519" cy="360"/>
            </p14:xfrm>
          </p:contentPart>
        </mc:Choice>
        <mc:Fallback xmlns="">
          <p:pic>
            <p:nvPicPr>
              <p:cNvPr id="25" name="Ink 24"/>
              <p:cNvPicPr/>
              <p:nvPr/>
            </p:nvPicPr>
            <p:blipFill>
              <a:blip r:embed="rId5"/>
              <a:stretch>
                <a:fillRect/>
              </a:stretch>
            </p:blipFill>
            <p:spPr>
              <a:xfrm>
                <a:off x="1123149" y="4357634"/>
                <a:ext cx="30588" cy="28440"/>
              </a:xfrm>
              <a:prstGeom prst="rect">
                <a:avLst/>
              </a:prstGeom>
            </p:spPr>
          </p:pic>
        </mc:Fallback>
      </mc:AlternateContent>
      <p:sp>
        <p:nvSpPr>
          <p:cNvPr id="34" name="TextBox 33"/>
          <p:cNvSpPr txBox="1"/>
          <p:nvPr/>
        </p:nvSpPr>
        <p:spPr>
          <a:xfrm>
            <a:off x="3306303" y="2781375"/>
            <a:ext cx="1421998" cy="923090"/>
          </a:xfrm>
          <a:prstGeom prst="rect">
            <a:avLst/>
          </a:prstGeom>
          <a:noFill/>
        </p:spPr>
        <p:txBody>
          <a:bodyPr wrap="square" rtlCol="0">
            <a:spAutoFit/>
          </a:bodyPr>
          <a:lstStyle/>
          <a:p>
            <a:r>
              <a:rPr lang="en-US" dirty="0"/>
              <a:t>Approach Angle Too High</a:t>
            </a:r>
          </a:p>
        </p:txBody>
      </p:sp>
      <p:cxnSp>
        <p:nvCxnSpPr>
          <p:cNvPr id="35" name="Straight Arrow Connector 34"/>
          <p:cNvCxnSpPr>
            <a:cxnSpLocks/>
          </p:cNvCxnSpPr>
          <p:nvPr/>
        </p:nvCxnSpPr>
        <p:spPr>
          <a:xfrm flipH="1">
            <a:off x="2762534" y="3078530"/>
            <a:ext cx="543768" cy="18125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2728" y="1721156"/>
            <a:ext cx="1768545" cy="923090"/>
          </a:xfrm>
          <a:prstGeom prst="rect">
            <a:avLst/>
          </a:prstGeom>
          <a:noFill/>
        </p:spPr>
        <p:txBody>
          <a:bodyPr wrap="square" rtlCol="0">
            <a:spAutoFit/>
          </a:bodyPr>
          <a:lstStyle/>
          <a:p>
            <a:r>
              <a:rPr lang="en-US" dirty="0"/>
              <a:t>Transection will Occur at the Top of the Graft</a:t>
            </a:r>
          </a:p>
        </p:txBody>
      </p:sp>
      <p:cxnSp>
        <p:nvCxnSpPr>
          <p:cNvPr id="38" name="Straight Arrow Connector 37"/>
          <p:cNvCxnSpPr>
            <a:cxnSpLocks/>
          </p:cNvCxnSpPr>
          <p:nvPr/>
        </p:nvCxnSpPr>
        <p:spPr>
          <a:xfrm>
            <a:off x="1512248" y="2617287"/>
            <a:ext cx="421833" cy="76801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813980" y="1865743"/>
            <a:ext cx="3761997" cy="3095431"/>
            <a:chOff x="6862586" y="2066970"/>
            <a:chExt cx="3762977" cy="3096237"/>
          </a:xfrm>
        </p:grpSpPr>
        <p:pic>
          <p:nvPicPr>
            <p:cNvPr id="41" name="Picture 40"/>
            <p:cNvPicPr>
              <a:picLocks noChangeAspect="1"/>
            </p:cNvPicPr>
            <p:nvPr/>
          </p:nvPicPr>
          <p:blipFill rotWithShape="1">
            <a:blip r:embed="rId6"/>
            <a:srcRect l="41819" t="30805" r="25571" b="24713"/>
            <a:stretch/>
          </p:blipFill>
          <p:spPr>
            <a:xfrm rot="10800000" flipH="1">
              <a:off x="6897414" y="2112579"/>
              <a:ext cx="2995448" cy="3050628"/>
            </a:xfrm>
            <a:prstGeom prst="rect">
              <a:avLst/>
            </a:prstGeom>
            <a:ln>
              <a:noFill/>
            </a:ln>
            <a:effectLst>
              <a:outerShdw blurRad="292100" dist="139700" dir="2700000" algn="tl" rotWithShape="0">
                <a:srgbClr val="333333">
                  <a:alpha val="65000"/>
                </a:srgbClr>
              </a:outerShdw>
            </a:effectLst>
          </p:spPr>
        </p:pic>
        <p:sp>
          <p:nvSpPr>
            <p:cNvPr id="42" name="TextBox 41"/>
            <p:cNvSpPr txBox="1"/>
            <p:nvPr/>
          </p:nvSpPr>
          <p:spPr>
            <a:xfrm>
              <a:off x="8347214" y="2066970"/>
              <a:ext cx="1121112" cy="369428"/>
            </a:xfrm>
            <a:prstGeom prst="rect">
              <a:avLst/>
            </a:prstGeom>
            <a:noFill/>
          </p:spPr>
          <p:txBody>
            <a:bodyPr wrap="none" rtlCol="0">
              <a:spAutoFit/>
            </a:bodyPr>
            <a:lstStyle/>
            <a:p>
              <a:r>
                <a:rPr lang="en-US" dirty="0"/>
                <a:t>Superior </a:t>
              </a:r>
            </a:p>
          </p:txBody>
        </p:sp>
        <p:cxnSp>
          <p:nvCxnSpPr>
            <p:cNvPr id="43" name="Straight Arrow Connector 42"/>
            <p:cNvCxnSpPr>
              <a:cxnSpLocks/>
            </p:cNvCxnSpPr>
            <p:nvPr/>
          </p:nvCxnSpPr>
          <p:spPr>
            <a:xfrm flipH="1">
              <a:off x="9027047" y="2481911"/>
              <a:ext cx="124836" cy="36376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9658380" y="3176752"/>
              <a:ext cx="967183" cy="369428"/>
            </a:xfrm>
            <a:prstGeom prst="rect">
              <a:avLst/>
            </a:prstGeom>
            <a:noFill/>
          </p:spPr>
          <p:txBody>
            <a:bodyPr wrap="none" rtlCol="0">
              <a:spAutoFit/>
            </a:bodyPr>
            <a:lstStyle/>
            <a:p>
              <a:r>
                <a:rPr lang="en-US" dirty="0"/>
                <a:t>Inferior </a:t>
              </a:r>
            </a:p>
          </p:txBody>
        </p:sp>
        <p:cxnSp>
          <p:nvCxnSpPr>
            <p:cNvPr id="47" name="Straight Arrow Connector 46"/>
            <p:cNvCxnSpPr>
              <a:cxnSpLocks/>
            </p:cNvCxnSpPr>
            <p:nvPr/>
          </p:nvCxnSpPr>
          <p:spPr>
            <a:xfrm flipH="1" flipV="1">
              <a:off x="9525013" y="3069262"/>
              <a:ext cx="430267" cy="14919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862586" y="2079744"/>
              <a:ext cx="1615321" cy="1200329"/>
            </a:xfrm>
            <a:prstGeom prst="rect">
              <a:avLst/>
            </a:prstGeom>
            <a:noFill/>
          </p:spPr>
          <p:txBody>
            <a:bodyPr wrap="square" rtlCol="0">
              <a:spAutoFit/>
            </a:bodyPr>
            <a:lstStyle/>
            <a:p>
              <a:r>
                <a:rPr lang="en-US" dirty="0"/>
                <a:t>Transection will Occur at the Top of the Graft</a:t>
              </a:r>
            </a:p>
          </p:txBody>
        </p:sp>
        <p:cxnSp>
          <p:nvCxnSpPr>
            <p:cNvPr id="50" name="Straight Arrow Connector 49"/>
            <p:cNvCxnSpPr>
              <a:cxnSpLocks/>
            </p:cNvCxnSpPr>
            <p:nvPr/>
          </p:nvCxnSpPr>
          <p:spPr>
            <a:xfrm>
              <a:off x="7868500" y="3176752"/>
              <a:ext cx="312793" cy="22560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cxnSpLocks/>
            </p:cNvCxnSpPr>
            <p:nvPr/>
          </p:nvCxnSpPr>
          <p:spPr>
            <a:xfrm flipH="1">
              <a:off x="8450317" y="3294993"/>
              <a:ext cx="55180" cy="323193"/>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61" name="Left Arrow 5"/>
          <p:cNvSpPr/>
          <p:nvPr/>
        </p:nvSpPr>
        <p:spPr>
          <a:xfrm rot="16200000">
            <a:off x="10827544" y="4718920"/>
            <a:ext cx="978153" cy="4845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21532B5-824D-460D-84D0-2A1F8D905178}"/>
              </a:ext>
            </a:extLst>
          </p:cNvPr>
          <p:cNvPicPr>
            <a:picLocks noChangeAspect="1"/>
          </p:cNvPicPr>
          <p:nvPr/>
        </p:nvPicPr>
        <p:blipFill rotWithShape="1">
          <a:blip r:embed="rId7"/>
          <a:srcRect l="8038" t="76923" r="62092" b="1703"/>
          <a:stretch/>
        </p:blipFill>
        <p:spPr>
          <a:xfrm>
            <a:off x="8890299" y="3001297"/>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3606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Transection – Acute Approach Angle</a:t>
            </a:r>
          </a:p>
        </p:txBody>
      </p:sp>
      <p:pic>
        <p:nvPicPr>
          <p:cNvPr id="6" name="Content Placeholder 4" descr="Slide4 edited.JPG"/>
          <p:cNvPicPr>
            <a:picLocks noGrp="1" noChangeAspect="1"/>
          </p:cNvPicPr>
          <p:nvPr>
            <p:ph sz="half" idx="1"/>
          </p:nvPr>
        </p:nvPicPr>
        <p:blipFill>
          <a:blip r:embed="rId3" cstate="print"/>
          <a:srcRect l="50000" t="50681" b="24006"/>
          <a:stretch>
            <a:fillRect/>
          </a:stretch>
        </p:blipFill>
        <p:spPr>
          <a:xfrm>
            <a:off x="455760" y="2346359"/>
            <a:ext cx="2656478" cy="1793123"/>
          </a:xfrm>
        </p:spPr>
      </p:pic>
      <p:pic>
        <p:nvPicPr>
          <p:cNvPr id="16" name="Content Placeholder 5"/>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4969" t="8527" r="54796" b="32900"/>
          <a:stretch/>
        </p:blipFill>
        <p:spPr>
          <a:xfrm rot="2229609" flipH="1">
            <a:off x="4960024" y="2102839"/>
            <a:ext cx="1711879" cy="285281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762534" y="2811492"/>
            <a:ext cx="1421998" cy="923090"/>
          </a:xfrm>
          <a:prstGeom prst="rect">
            <a:avLst/>
          </a:prstGeom>
          <a:noFill/>
        </p:spPr>
        <p:txBody>
          <a:bodyPr wrap="square" rtlCol="0">
            <a:spAutoFit/>
          </a:bodyPr>
          <a:lstStyle/>
          <a:p>
            <a:r>
              <a:rPr lang="en-US" dirty="0"/>
              <a:t>Approach Angle Too Low</a:t>
            </a:r>
          </a:p>
        </p:txBody>
      </p:sp>
      <p:cxnSp>
        <p:nvCxnSpPr>
          <p:cNvPr id="8" name="Straight Arrow Connector 7"/>
          <p:cNvCxnSpPr>
            <a:cxnSpLocks/>
          </p:cNvCxnSpPr>
          <p:nvPr/>
        </p:nvCxnSpPr>
        <p:spPr>
          <a:xfrm flipH="1">
            <a:off x="2218765" y="3200460"/>
            <a:ext cx="54376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84240" y="3983032"/>
            <a:ext cx="1768545" cy="1200016"/>
          </a:xfrm>
          <a:prstGeom prst="rect">
            <a:avLst/>
          </a:prstGeom>
          <a:noFill/>
        </p:spPr>
        <p:txBody>
          <a:bodyPr wrap="square" rtlCol="0">
            <a:spAutoFit/>
          </a:bodyPr>
          <a:lstStyle/>
          <a:p>
            <a:r>
              <a:rPr lang="en-US" dirty="0"/>
              <a:t>Transection will Occur at the Bottom of the Graft</a:t>
            </a:r>
          </a:p>
        </p:txBody>
      </p:sp>
      <p:cxnSp>
        <p:nvCxnSpPr>
          <p:cNvPr id="12" name="Straight Arrow Connector 11"/>
          <p:cNvCxnSpPr>
            <a:cxnSpLocks/>
          </p:cNvCxnSpPr>
          <p:nvPr/>
        </p:nvCxnSpPr>
        <p:spPr>
          <a:xfrm flipH="1" flipV="1">
            <a:off x="1451533" y="3361620"/>
            <a:ext cx="447076" cy="621412"/>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779623" y="2285578"/>
            <a:ext cx="1120820" cy="369332"/>
          </a:xfrm>
          <a:prstGeom prst="rect">
            <a:avLst/>
          </a:prstGeom>
          <a:noFill/>
        </p:spPr>
        <p:txBody>
          <a:bodyPr wrap="none" rtlCol="0">
            <a:spAutoFit/>
          </a:bodyPr>
          <a:lstStyle/>
          <a:p>
            <a:r>
              <a:rPr lang="en-US" dirty="0"/>
              <a:t>Superior </a:t>
            </a:r>
          </a:p>
        </p:txBody>
      </p:sp>
      <p:cxnSp>
        <p:nvCxnSpPr>
          <p:cNvPr id="19" name="Straight Arrow Connector 18"/>
          <p:cNvCxnSpPr>
            <a:cxnSpLocks/>
          </p:cNvCxnSpPr>
          <p:nvPr/>
        </p:nvCxnSpPr>
        <p:spPr>
          <a:xfrm flipH="1">
            <a:off x="6459279" y="2700411"/>
            <a:ext cx="124803" cy="36367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90447" y="3395071"/>
            <a:ext cx="966931" cy="369332"/>
          </a:xfrm>
          <a:prstGeom prst="rect">
            <a:avLst/>
          </a:prstGeom>
          <a:noFill/>
        </p:spPr>
        <p:txBody>
          <a:bodyPr wrap="none" rtlCol="0">
            <a:spAutoFit/>
          </a:bodyPr>
          <a:lstStyle/>
          <a:p>
            <a:r>
              <a:rPr lang="en-US" dirty="0"/>
              <a:t>Inferior </a:t>
            </a:r>
          </a:p>
        </p:txBody>
      </p:sp>
      <p:cxnSp>
        <p:nvCxnSpPr>
          <p:cNvPr id="21" name="Straight Arrow Connector 20"/>
          <p:cNvCxnSpPr>
            <a:cxnSpLocks/>
          </p:cNvCxnSpPr>
          <p:nvPr/>
        </p:nvCxnSpPr>
        <p:spPr>
          <a:xfrm flipH="1" flipV="1">
            <a:off x="6787695" y="3301034"/>
            <a:ext cx="430155" cy="14915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78662" y="4151399"/>
            <a:ext cx="2361234" cy="923090"/>
          </a:xfrm>
          <a:prstGeom prst="rect">
            <a:avLst/>
          </a:prstGeom>
          <a:noFill/>
        </p:spPr>
        <p:txBody>
          <a:bodyPr wrap="square" rtlCol="0">
            <a:spAutoFit/>
          </a:bodyPr>
          <a:lstStyle/>
          <a:p>
            <a:r>
              <a:rPr lang="en-US" dirty="0"/>
              <a:t>Transection will Occur at the Bottom of the Graft</a:t>
            </a:r>
          </a:p>
        </p:txBody>
      </p:sp>
      <p:cxnSp>
        <p:nvCxnSpPr>
          <p:cNvPr id="23" name="Straight Arrow Connector 22"/>
          <p:cNvCxnSpPr>
            <a:cxnSpLocks/>
          </p:cNvCxnSpPr>
          <p:nvPr/>
        </p:nvCxnSpPr>
        <p:spPr>
          <a:xfrm flipH="1" flipV="1">
            <a:off x="6020743" y="3714212"/>
            <a:ext cx="438537" cy="42527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5743264" y="3579689"/>
            <a:ext cx="554955" cy="108380"/>
          </a:xfrm>
          <a:prstGeom prst="line">
            <a:avLst/>
          </a:prstGeom>
          <a:ln w="285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5" name="Left Arrow 5"/>
          <p:cNvSpPr/>
          <p:nvPr/>
        </p:nvSpPr>
        <p:spPr>
          <a:xfrm rot="5400000">
            <a:off x="10665700" y="4670819"/>
            <a:ext cx="978153" cy="48450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985A014-D72D-4AA3-A31A-9C45832928D2}"/>
              </a:ext>
            </a:extLst>
          </p:cNvPr>
          <p:cNvPicPr>
            <a:picLocks noChangeAspect="1"/>
          </p:cNvPicPr>
          <p:nvPr/>
        </p:nvPicPr>
        <p:blipFill rotWithShape="1">
          <a:blip r:embed="rId5"/>
          <a:srcRect l="8038" t="76923" r="62092" b="1703"/>
          <a:stretch/>
        </p:blipFill>
        <p:spPr>
          <a:xfrm>
            <a:off x="8771155" y="3064081"/>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7766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Off Centered Hair</a:t>
            </a:r>
          </a:p>
        </p:txBody>
      </p:sp>
      <p:pic>
        <p:nvPicPr>
          <p:cNvPr id="9" name="Content Placeholder 8"/>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8220" b="14349"/>
          <a:stretch/>
        </p:blipFill>
        <p:spPr>
          <a:xfrm>
            <a:off x="7336936" y="1604318"/>
            <a:ext cx="2405048" cy="3826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989438" y="3995179"/>
            <a:ext cx="1317770" cy="923090"/>
          </a:xfrm>
          <a:prstGeom prst="rect">
            <a:avLst/>
          </a:prstGeom>
          <a:noFill/>
        </p:spPr>
        <p:txBody>
          <a:bodyPr wrap="square" rtlCol="0">
            <a:spAutoFit/>
          </a:bodyPr>
          <a:lstStyle/>
          <a:p>
            <a:r>
              <a:rPr lang="en-US" dirty="0"/>
              <a:t>Off Centered Hair</a:t>
            </a:r>
          </a:p>
        </p:txBody>
      </p:sp>
      <p:graphicFrame>
        <p:nvGraphicFramePr>
          <p:cNvPr id="12" name="Diagram 11"/>
          <p:cNvGraphicFramePr/>
          <p:nvPr/>
        </p:nvGraphicFramePr>
        <p:xfrm>
          <a:off x="266537" y="1061615"/>
          <a:ext cx="4419366" cy="5119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6412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Miniaturized Hair</a:t>
            </a:r>
          </a:p>
        </p:txBody>
      </p:sp>
      <p:pic>
        <p:nvPicPr>
          <p:cNvPr id="6" name="Content Placeholder 5"/>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910" t="23470" r="30536" b="28225"/>
          <a:stretch/>
        </p:blipFill>
        <p:spPr>
          <a:xfrm>
            <a:off x="7143431" y="2125924"/>
            <a:ext cx="2808666" cy="2563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8332613" y="2528918"/>
            <a:ext cx="1197764" cy="369332"/>
          </a:xfrm>
          <a:prstGeom prst="rect">
            <a:avLst/>
          </a:prstGeom>
          <a:noFill/>
        </p:spPr>
        <p:txBody>
          <a:bodyPr wrap="none" rtlCol="0">
            <a:spAutoFit/>
          </a:bodyPr>
          <a:lstStyle/>
          <a:p>
            <a:r>
              <a:rPr lang="en-US" dirty="0"/>
              <a:t>Bulb/Root</a:t>
            </a:r>
          </a:p>
        </p:txBody>
      </p:sp>
      <p:sp>
        <p:nvSpPr>
          <p:cNvPr id="4" name="TextBox 3"/>
          <p:cNvSpPr txBox="1"/>
          <p:nvPr/>
        </p:nvSpPr>
        <p:spPr>
          <a:xfrm>
            <a:off x="7213350" y="3663081"/>
            <a:ext cx="1467068" cy="646331"/>
          </a:xfrm>
          <a:prstGeom prst="rect">
            <a:avLst/>
          </a:prstGeom>
          <a:noFill/>
        </p:spPr>
        <p:txBody>
          <a:bodyPr wrap="none" rtlCol="0">
            <a:spAutoFit/>
          </a:bodyPr>
          <a:lstStyle/>
          <a:p>
            <a:r>
              <a:rPr lang="en-US" dirty="0"/>
              <a:t>Protective </a:t>
            </a:r>
          </a:p>
          <a:p>
            <a:r>
              <a:rPr lang="en-US" dirty="0"/>
              <a:t>Root Sheath</a:t>
            </a:r>
          </a:p>
        </p:txBody>
      </p:sp>
      <p:graphicFrame>
        <p:nvGraphicFramePr>
          <p:cNvPr id="13" name="Diagram 12"/>
          <p:cNvGraphicFramePr/>
          <p:nvPr/>
        </p:nvGraphicFramePr>
        <p:xfrm>
          <a:off x="362961" y="1136411"/>
          <a:ext cx="4419366" cy="47076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6" name="Straight Arrow Connector 15"/>
          <p:cNvCxnSpPr>
            <a:cxnSpLocks/>
          </p:cNvCxnSpPr>
          <p:nvPr/>
        </p:nvCxnSpPr>
        <p:spPr>
          <a:xfrm flipH="1">
            <a:off x="7889930" y="2831134"/>
            <a:ext cx="686383" cy="19493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7718335" y="3277093"/>
            <a:ext cx="171596" cy="42631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918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15" y="2942"/>
            <a:ext cx="5014368" cy="6853274"/>
          </a:xfrm>
          <a:custGeom>
            <a:avLst/>
            <a:gdLst/>
            <a:ahLst/>
            <a:cxnLst/>
            <a:rect l="l" t="t" r="r" b="b"/>
            <a:pathLst>
              <a:path w="10052050" h="11307445">
                <a:moveTo>
                  <a:pt x="0" y="11307443"/>
                </a:moveTo>
                <a:lnTo>
                  <a:pt x="10052049" y="11307443"/>
                </a:lnTo>
                <a:lnTo>
                  <a:pt x="10052049" y="0"/>
                </a:lnTo>
                <a:lnTo>
                  <a:pt x="0" y="0"/>
                </a:lnTo>
                <a:lnTo>
                  <a:pt x="0" y="11307443"/>
                </a:lnTo>
                <a:close/>
              </a:path>
            </a:pathLst>
          </a:custGeom>
          <a:solidFill>
            <a:srgbClr val="000000"/>
          </a:solidFill>
        </p:spPr>
        <p:txBody>
          <a:bodyPr wrap="square" lIns="0" tIns="0" rIns="0" bIns="0" rtlCol="0"/>
          <a:lstStyle/>
          <a:p>
            <a:pPr defTabSz="554160" fontAlgn="auto">
              <a:spcBef>
                <a:spcPts val="0"/>
              </a:spcBef>
              <a:spcAft>
                <a:spcPts val="0"/>
              </a:spcAft>
            </a:pPr>
            <a:endParaRPr sz="1092">
              <a:solidFill>
                <a:prstClr val="black"/>
              </a:solidFill>
              <a:latin typeface="Calibri"/>
            </a:endParaRPr>
          </a:p>
        </p:txBody>
      </p:sp>
      <p:sp>
        <p:nvSpPr>
          <p:cNvPr id="20" name="object 12">
            <a:extLst>
              <a:ext uri="{FF2B5EF4-FFF2-40B4-BE49-F238E27FC236}">
                <a16:creationId xmlns:a16="http://schemas.microsoft.com/office/drawing/2014/main" id="{EDEFB397-B05A-0949-8C09-7CD07BB38BFB}"/>
              </a:ext>
            </a:extLst>
          </p:cNvPr>
          <p:cNvSpPr txBox="1"/>
          <p:nvPr/>
        </p:nvSpPr>
        <p:spPr>
          <a:xfrm>
            <a:off x="5538566" y="237229"/>
            <a:ext cx="6238154" cy="3344492"/>
          </a:xfrm>
          <a:prstGeom prst="rect">
            <a:avLst/>
          </a:prstGeom>
        </p:spPr>
        <p:txBody>
          <a:bodyPr vert="horz" wrap="square" lIns="0" tIns="8467" rIns="0" bIns="0" rtlCol="0">
            <a:spAutoFit/>
          </a:bodyPr>
          <a:lstStyle/>
          <a:p>
            <a:pPr marL="7697" defTabSz="554160" fontAlgn="auto">
              <a:spcBef>
                <a:spcPts val="67"/>
              </a:spcBef>
              <a:spcAft>
                <a:spcPts val="0"/>
              </a:spcAft>
            </a:pPr>
            <a:r>
              <a:rPr lang="en-US" sz="4799" b="1" dirty="0">
                <a:solidFill>
                  <a:prstClr val="black"/>
                </a:solidFill>
                <a:latin typeface="Calibri"/>
                <a:cs typeface="Gotham"/>
              </a:rPr>
              <a:t>Training Objectives</a:t>
            </a:r>
          </a:p>
          <a:p>
            <a:pPr marL="342797" indent="-342797" defTabSz="914126">
              <a:buFont typeface="Arial" panose="020B0604020202020204" pitchFamily="34" charset="0"/>
              <a:buChar char="•"/>
            </a:pPr>
            <a:r>
              <a:rPr lang="en-US" sz="2399" dirty="0">
                <a:solidFill>
                  <a:prstClr val="black"/>
                </a:solidFill>
              </a:rPr>
              <a:t>Understand how to identify a quality graft under the microscope</a:t>
            </a:r>
          </a:p>
          <a:p>
            <a:pPr marL="342797" indent="-342797" defTabSz="914126">
              <a:buFont typeface="Arial" panose="020B0604020202020204" pitchFamily="34" charset="0"/>
              <a:buChar char="•"/>
            </a:pPr>
            <a:r>
              <a:rPr lang="en-US" sz="2399" dirty="0">
                <a:solidFill>
                  <a:prstClr val="black"/>
                </a:solidFill>
              </a:rPr>
              <a:t>Consistently identify poor graft quality and understand the proper parameter adjustments to correct</a:t>
            </a:r>
          </a:p>
          <a:p>
            <a:pPr marL="7697" defTabSz="554160" fontAlgn="auto">
              <a:spcBef>
                <a:spcPts val="67"/>
              </a:spcBef>
              <a:spcAft>
                <a:spcPts val="0"/>
              </a:spcAft>
            </a:pPr>
            <a:endParaRPr lang="en-US" sz="4799" b="1" dirty="0">
              <a:solidFill>
                <a:prstClr val="black"/>
              </a:solidFill>
              <a:latin typeface="Calibri"/>
              <a:cs typeface="Gotham"/>
            </a:endParaRPr>
          </a:p>
        </p:txBody>
      </p:sp>
      <p:sp>
        <p:nvSpPr>
          <p:cNvPr id="7" name="object 2">
            <a:extLst>
              <a:ext uri="{FF2B5EF4-FFF2-40B4-BE49-F238E27FC236}">
                <a16:creationId xmlns:a16="http://schemas.microsoft.com/office/drawing/2014/main" id="{5FD70889-C467-A74A-B270-C0D539B624DB}"/>
              </a:ext>
            </a:extLst>
          </p:cNvPr>
          <p:cNvSpPr/>
          <p:nvPr/>
        </p:nvSpPr>
        <p:spPr>
          <a:xfrm>
            <a:off x="965837" y="3798399"/>
            <a:ext cx="3050919" cy="1193381"/>
          </a:xfrm>
          <a:prstGeom prst="rect">
            <a:avLst/>
          </a:prstGeom>
          <a:blipFill>
            <a:blip r:embed="rId3" cstate="print"/>
            <a:stretch>
              <a:fillRect/>
            </a:stretch>
          </a:blipFill>
        </p:spPr>
        <p:txBody>
          <a:bodyPr wrap="square" lIns="0" tIns="0" rIns="0" bIns="0" rtlCol="0"/>
          <a:lstStyle/>
          <a:p>
            <a:pPr defTabSz="554160" fontAlgn="auto">
              <a:spcBef>
                <a:spcPts val="0"/>
              </a:spcBef>
              <a:spcAft>
                <a:spcPts val="0"/>
              </a:spcAft>
            </a:pPr>
            <a:endParaRPr sz="1092">
              <a:solidFill>
                <a:prstClr val="black"/>
              </a:solidFill>
              <a:latin typeface="Calibri"/>
            </a:endParaRPr>
          </a:p>
        </p:txBody>
      </p:sp>
      <p:pic>
        <p:nvPicPr>
          <p:cNvPr id="11" name="Picture 10" descr="A picture containing drawing&#10;&#10;Description automatically generated">
            <a:extLst>
              <a:ext uri="{FF2B5EF4-FFF2-40B4-BE49-F238E27FC236}">
                <a16:creationId xmlns:a16="http://schemas.microsoft.com/office/drawing/2014/main" id="{1A3DC42A-2D6D-9241-8BAF-B79A0D1CDBCE}"/>
              </a:ext>
            </a:extLst>
          </p:cNvPr>
          <p:cNvPicPr>
            <a:picLocks noChangeAspect="1"/>
          </p:cNvPicPr>
          <p:nvPr/>
        </p:nvPicPr>
        <p:blipFill>
          <a:blip r:embed="rId4"/>
          <a:stretch>
            <a:fillRect/>
          </a:stretch>
        </p:blipFill>
        <p:spPr>
          <a:xfrm>
            <a:off x="780793" y="188828"/>
            <a:ext cx="3599319" cy="3599319"/>
          </a:xfrm>
          <a:prstGeom prst="rect">
            <a:avLst/>
          </a:prstGeom>
        </p:spPr>
      </p:pic>
    </p:spTree>
    <p:extLst>
      <p:ext uri="{BB962C8B-B14F-4D97-AF65-F5344CB8AC3E}">
        <p14:creationId xmlns:p14="http://schemas.microsoft.com/office/powerpoint/2010/main" val="2738802024"/>
      </p:ext>
    </p:extLst>
  </p:cSld>
  <p:clrMapOvr>
    <a:masterClrMapping/>
  </p:clrMapOvr>
  <mc:AlternateContent xmlns:mc="http://schemas.openxmlformats.org/markup-compatibility/2006" xmlns:p14="http://schemas.microsoft.com/office/powerpoint/2010/main">
    <mc:Choice Requires="p14">
      <p:transition spd="slow" p14:dur="2000" advTm="17037"/>
    </mc:Choice>
    <mc:Fallback xmlns="">
      <p:transition spd="slow" advTm="1703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White/Grey Hair</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39363" t="15916" r="19497" b="15421"/>
          <a:stretch/>
        </p:blipFill>
        <p:spPr>
          <a:xfrm>
            <a:off x="5796793" y="2790845"/>
            <a:ext cx="1516404" cy="2638094"/>
          </a:xfr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3175" r="19584"/>
          <a:stretch/>
        </p:blipFill>
        <p:spPr>
          <a:xfrm>
            <a:off x="7640198" y="2678093"/>
            <a:ext cx="1725789" cy="2983756"/>
          </a:xfrm>
          <a:prstGeom prst="rect">
            <a:avLst/>
          </a:prstGeom>
        </p:spPr>
      </p:pic>
      <p:sp>
        <p:nvSpPr>
          <p:cNvPr id="11" name="TextBox 10"/>
          <p:cNvSpPr txBox="1"/>
          <p:nvPr/>
        </p:nvSpPr>
        <p:spPr>
          <a:xfrm>
            <a:off x="7550307" y="1326663"/>
            <a:ext cx="2097334" cy="923090"/>
          </a:xfrm>
          <a:prstGeom prst="rect">
            <a:avLst/>
          </a:prstGeom>
          <a:noFill/>
        </p:spPr>
        <p:txBody>
          <a:bodyPr wrap="square" rtlCol="0">
            <a:spAutoFit/>
          </a:bodyPr>
          <a:lstStyle/>
          <a:p>
            <a:r>
              <a:rPr lang="en-US" dirty="0"/>
              <a:t>White Hair at Circular Top </a:t>
            </a:r>
          </a:p>
          <a:p>
            <a:r>
              <a:rPr lang="en-US" dirty="0"/>
              <a:t>(Enlarged Image)</a:t>
            </a:r>
          </a:p>
        </p:txBody>
      </p:sp>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5360"/>
          <a:stretch/>
        </p:blipFill>
        <p:spPr>
          <a:xfrm>
            <a:off x="9674046" y="1651264"/>
            <a:ext cx="1846411" cy="2237650"/>
          </a:xfrm>
          <a:prstGeom prst="rect">
            <a:avLst/>
          </a:prstGeom>
        </p:spPr>
      </p:pic>
      <p:sp>
        <p:nvSpPr>
          <p:cNvPr id="26" name="TextBox 25"/>
          <p:cNvSpPr txBox="1"/>
          <p:nvPr/>
        </p:nvSpPr>
        <p:spPr>
          <a:xfrm>
            <a:off x="9807244" y="4333702"/>
            <a:ext cx="2031325" cy="923330"/>
          </a:xfrm>
          <a:prstGeom prst="rect">
            <a:avLst/>
          </a:prstGeom>
          <a:noFill/>
        </p:spPr>
        <p:txBody>
          <a:bodyPr wrap="none" rtlCol="0">
            <a:spAutoFit/>
          </a:bodyPr>
          <a:lstStyle/>
          <a:p>
            <a:r>
              <a:rPr lang="en-US" dirty="0"/>
              <a:t>White/Grey Bulb</a:t>
            </a:r>
          </a:p>
          <a:p>
            <a:r>
              <a:rPr lang="en-US" dirty="0"/>
              <a:t>Translucent</a:t>
            </a:r>
          </a:p>
          <a:p>
            <a:r>
              <a:rPr lang="en-US" dirty="0"/>
              <a:t>(Enlarged Image) </a:t>
            </a:r>
          </a:p>
        </p:txBody>
      </p:sp>
      <p:sp>
        <p:nvSpPr>
          <p:cNvPr id="30" name="TextBox 29"/>
          <p:cNvSpPr txBox="1"/>
          <p:nvPr/>
        </p:nvSpPr>
        <p:spPr>
          <a:xfrm>
            <a:off x="5695388" y="1293145"/>
            <a:ext cx="1608197" cy="1477328"/>
          </a:xfrm>
          <a:prstGeom prst="rect">
            <a:avLst/>
          </a:prstGeom>
          <a:noFill/>
        </p:spPr>
        <p:txBody>
          <a:bodyPr wrap="none" rtlCol="0">
            <a:spAutoFit/>
          </a:bodyPr>
          <a:lstStyle/>
          <a:p>
            <a:r>
              <a:rPr lang="en-US" dirty="0"/>
              <a:t>Observe the</a:t>
            </a:r>
          </a:p>
          <a:p>
            <a:r>
              <a:rPr lang="en-US" dirty="0"/>
              <a:t>White/Grey </a:t>
            </a:r>
          </a:p>
          <a:p>
            <a:r>
              <a:rPr lang="en-US" dirty="0"/>
              <a:t>Hair From</a:t>
            </a:r>
          </a:p>
          <a:p>
            <a:r>
              <a:rPr lang="en-US" dirty="0"/>
              <a:t>Top to Bottom</a:t>
            </a:r>
          </a:p>
          <a:p>
            <a:r>
              <a:rPr lang="en-US" dirty="0"/>
              <a:t>of Harvest</a:t>
            </a:r>
          </a:p>
        </p:txBody>
      </p:sp>
      <p:cxnSp>
        <p:nvCxnSpPr>
          <p:cNvPr id="15" name="Straight Arrow Connector 14"/>
          <p:cNvCxnSpPr>
            <a:cxnSpLocks/>
          </p:cNvCxnSpPr>
          <p:nvPr/>
        </p:nvCxnSpPr>
        <p:spPr>
          <a:xfrm flipV="1">
            <a:off x="10719788" y="3079899"/>
            <a:ext cx="0" cy="1253804"/>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84605" y="3243066"/>
            <a:ext cx="0" cy="185381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a:off x="8491255" y="2250019"/>
            <a:ext cx="0" cy="117898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2" name="Diagram 21"/>
          <p:cNvGraphicFramePr/>
          <p:nvPr/>
        </p:nvGraphicFramePr>
        <p:xfrm>
          <a:off x="338177" y="1304086"/>
          <a:ext cx="4846717" cy="447051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25361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98009" y="4655"/>
            <a:ext cx="1423612" cy="2031698"/>
          </a:xfrm>
          <a:custGeom>
            <a:avLst/>
            <a:gdLst/>
            <a:ahLst/>
            <a:cxnLst/>
            <a:rect l="l" t="t" r="r" b="b"/>
            <a:pathLst>
              <a:path w="2348865" h="3352165">
                <a:moveTo>
                  <a:pt x="2348380" y="0"/>
                </a:moveTo>
                <a:lnTo>
                  <a:pt x="0" y="3351606"/>
                </a:lnTo>
              </a:path>
            </a:pathLst>
          </a:custGeom>
          <a:ln w="16487">
            <a:solidFill>
              <a:srgbClr val="FFFFFF"/>
            </a:solidFill>
          </a:ln>
        </p:spPr>
        <p:txBody>
          <a:bodyPr wrap="square" lIns="0" tIns="0" rIns="0" bIns="0" rtlCol="0"/>
          <a:lstStyle/>
          <a:p>
            <a:pPr defTabSz="554160" fontAlgn="auto">
              <a:spcBef>
                <a:spcPts val="0"/>
              </a:spcBef>
              <a:spcAft>
                <a:spcPts val="0"/>
              </a:spcAft>
            </a:pPr>
            <a:endParaRPr sz="1092">
              <a:solidFill>
                <a:prstClr val="black"/>
              </a:solidFill>
              <a:latin typeface="Calibri"/>
            </a:endParaRPr>
          </a:p>
        </p:txBody>
      </p:sp>
      <p:sp>
        <p:nvSpPr>
          <p:cNvPr id="3" name="object 3"/>
          <p:cNvSpPr/>
          <p:nvPr/>
        </p:nvSpPr>
        <p:spPr>
          <a:xfrm>
            <a:off x="6887856" y="4825829"/>
            <a:ext cx="1422073" cy="2029387"/>
          </a:xfrm>
          <a:custGeom>
            <a:avLst/>
            <a:gdLst/>
            <a:ahLst/>
            <a:cxnLst/>
            <a:rect l="l" t="t" r="r" b="b"/>
            <a:pathLst>
              <a:path w="2346325" h="3348354">
                <a:moveTo>
                  <a:pt x="2345919" y="0"/>
                </a:moveTo>
                <a:lnTo>
                  <a:pt x="0" y="3348094"/>
                </a:lnTo>
              </a:path>
            </a:pathLst>
          </a:custGeom>
          <a:ln w="16487">
            <a:solidFill>
              <a:srgbClr val="FFFFFF"/>
            </a:solidFill>
          </a:ln>
        </p:spPr>
        <p:txBody>
          <a:bodyPr wrap="square" lIns="0" tIns="0" rIns="0" bIns="0" rtlCol="0"/>
          <a:lstStyle/>
          <a:p>
            <a:pPr defTabSz="554160" fontAlgn="auto">
              <a:spcBef>
                <a:spcPts val="0"/>
              </a:spcBef>
              <a:spcAft>
                <a:spcPts val="0"/>
              </a:spcAft>
            </a:pPr>
            <a:endParaRPr sz="1092">
              <a:solidFill>
                <a:prstClr val="black"/>
              </a:solidFill>
              <a:latin typeface="Calibri"/>
            </a:endParaRPr>
          </a:p>
        </p:txBody>
      </p:sp>
      <p:sp>
        <p:nvSpPr>
          <p:cNvPr id="5" name="object 5"/>
          <p:cNvSpPr txBox="1">
            <a:spLocks noGrp="1"/>
          </p:cNvSpPr>
          <p:nvPr>
            <p:ph type="title"/>
          </p:nvPr>
        </p:nvSpPr>
        <p:spPr>
          <a:xfrm>
            <a:off x="2443" y="1620989"/>
            <a:ext cx="12184795" cy="694085"/>
          </a:xfrm>
          <a:prstGeom prst="rect">
            <a:avLst/>
          </a:prstGeom>
        </p:spPr>
        <p:txBody>
          <a:bodyPr vert="horz" wrap="square" lIns="0" tIns="8467" rIns="0" bIns="0" rtlCol="0">
            <a:spAutoFit/>
          </a:bodyPr>
          <a:lstStyle/>
          <a:p>
            <a:pPr marL="7697" algn="ctr">
              <a:spcBef>
                <a:spcPts val="67"/>
              </a:spcBef>
            </a:pPr>
            <a:r>
              <a:rPr lang="en-CA" spc="3" dirty="0">
                <a:solidFill>
                  <a:srgbClr val="FFFFFF"/>
                </a:solidFill>
              </a:rPr>
              <a:t>#</a:t>
            </a:r>
            <a:r>
              <a:rPr spc="3" dirty="0">
                <a:solidFill>
                  <a:srgbClr val="FFFFFF"/>
                </a:solidFill>
              </a:rPr>
              <a:t>T</a:t>
            </a:r>
            <a:r>
              <a:rPr lang="en-CA" spc="3" dirty="0">
                <a:solidFill>
                  <a:srgbClr val="FFFFFF"/>
                </a:solidFill>
              </a:rPr>
              <a:t>hank</a:t>
            </a:r>
            <a:r>
              <a:rPr spc="3" dirty="0">
                <a:solidFill>
                  <a:srgbClr val="FFFFFF"/>
                </a:solidFill>
              </a:rPr>
              <a:t>Y</a:t>
            </a:r>
            <a:r>
              <a:rPr lang="en-CA" spc="3" dirty="0" err="1">
                <a:solidFill>
                  <a:srgbClr val="FFFFFF"/>
                </a:solidFill>
              </a:rPr>
              <a:t>ouVEROMuch</a:t>
            </a:r>
            <a:endParaRPr spc="3" dirty="0">
              <a:solidFill>
                <a:srgbClr val="FFFFFF"/>
              </a:solidFill>
            </a:endParaRPr>
          </a:p>
        </p:txBody>
      </p:sp>
      <p:pic>
        <p:nvPicPr>
          <p:cNvPr id="6" name="Picture 5" descr="A picture containing drawing&#10;&#10;Description automatically generated">
            <a:extLst>
              <a:ext uri="{FF2B5EF4-FFF2-40B4-BE49-F238E27FC236}">
                <a16:creationId xmlns:a16="http://schemas.microsoft.com/office/drawing/2014/main" id="{54E2BA74-19F0-F548-A120-C85879959DD8}"/>
              </a:ext>
            </a:extLst>
          </p:cNvPr>
          <p:cNvPicPr>
            <a:picLocks noChangeAspect="1"/>
          </p:cNvPicPr>
          <p:nvPr/>
        </p:nvPicPr>
        <p:blipFill>
          <a:blip r:embed="rId3"/>
          <a:stretch>
            <a:fillRect/>
          </a:stretch>
        </p:blipFill>
        <p:spPr>
          <a:xfrm>
            <a:off x="5186273" y="2520433"/>
            <a:ext cx="1817135" cy="1817135"/>
          </a:xfrm>
          <a:prstGeom prst="rect">
            <a:avLst/>
          </a:prstGeom>
        </p:spPr>
      </p:pic>
      <p:pic>
        <p:nvPicPr>
          <p:cNvPr id="1026" name="Picture 2" descr="Image result for venus concept logo white png">
            <a:extLst>
              <a:ext uri="{FF2B5EF4-FFF2-40B4-BE49-F238E27FC236}">
                <a16:creationId xmlns:a16="http://schemas.microsoft.com/office/drawing/2014/main" id="{74D0D8CB-4044-0D45-AE21-64E9BAD84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6854" y="4450207"/>
            <a:ext cx="3202039" cy="75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B10982-6231-402A-A725-4FB8619D5B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75554" y="6030085"/>
            <a:ext cx="1679131" cy="556601"/>
          </a:xfrm>
          <a:prstGeom prst="rect">
            <a:avLst/>
          </a:prstGeom>
        </p:spPr>
      </p:pic>
    </p:spTree>
    <p:extLst>
      <p:ext uri="{BB962C8B-B14F-4D97-AF65-F5344CB8AC3E}">
        <p14:creationId xmlns:p14="http://schemas.microsoft.com/office/powerpoint/2010/main" val="1328606742"/>
      </p:ext>
    </p:extLst>
  </p:cSld>
  <p:clrMapOvr>
    <a:masterClrMapping/>
  </p:clrMapOvr>
  <mc:AlternateContent xmlns:mc="http://schemas.openxmlformats.org/markup-compatibility/2006" xmlns:p14="http://schemas.microsoft.com/office/powerpoint/2010/main">
    <mc:Choice Requires="p14">
      <p:transition spd="slow" p14:dur="2000" advTm="15452"/>
    </mc:Choice>
    <mc:Fallback xmlns="">
      <p:transition spd="slow" advTm="1545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Microscope Station Basic Set-up</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86020" y="1258559"/>
            <a:ext cx="4667633" cy="4630312"/>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a:cxnSpLocks/>
          </p:cNvCxnSpPr>
          <p:nvPr/>
        </p:nvCxnSpPr>
        <p:spPr>
          <a:xfrm>
            <a:off x="2207682" y="2816549"/>
            <a:ext cx="2756149" cy="12790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stCxn id="62" idx="3"/>
          </p:cNvCxnSpPr>
          <p:nvPr/>
        </p:nvCxnSpPr>
        <p:spPr>
          <a:xfrm>
            <a:off x="2282666" y="3694389"/>
            <a:ext cx="1778493" cy="724743"/>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a:off x="1914116" y="4853262"/>
            <a:ext cx="2943612" cy="30738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1964902" y="5473169"/>
            <a:ext cx="3431192" cy="18102"/>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cxnSpLocks/>
          </p:cNvCxnSpPr>
          <p:nvPr/>
        </p:nvCxnSpPr>
        <p:spPr>
          <a:xfrm flipH="1">
            <a:off x="7395719" y="4724063"/>
            <a:ext cx="2609274" cy="5649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p:cNvCxnSpPr>
          <p:nvPr/>
        </p:nvCxnSpPr>
        <p:spPr>
          <a:xfrm flipH="1">
            <a:off x="6848721" y="2057757"/>
            <a:ext cx="3156273" cy="378403"/>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cxnSpLocks/>
            <a:stCxn id="80" idx="1"/>
          </p:cNvCxnSpPr>
          <p:nvPr/>
        </p:nvCxnSpPr>
        <p:spPr>
          <a:xfrm flipH="1">
            <a:off x="5973620" y="3686771"/>
            <a:ext cx="4167572" cy="1316619"/>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300933" y="2523130"/>
            <a:ext cx="1913808" cy="461417"/>
          </a:xfrm>
          <a:prstGeom prst="rect">
            <a:avLst/>
          </a:prstGeom>
          <a:noFill/>
        </p:spPr>
        <p:txBody>
          <a:bodyPr wrap="none" rtlCol="0">
            <a:spAutoFit/>
          </a:bodyPr>
          <a:lstStyle/>
          <a:p>
            <a:r>
              <a:rPr lang="en-US" sz="2399" dirty="0"/>
              <a:t>Saline Bottle</a:t>
            </a:r>
          </a:p>
        </p:txBody>
      </p:sp>
      <p:sp>
        <p:nvSpPr>
          <p:cNvPr id="62" name="TextBox 61"/>
          <p:cNvSpPr txBox="1"/>
          <p:nvPr/>
        </p:nvSpPr>
        <p:spPr>
          <a:xfrm>
            <a:off x="388005" y="3278998"/>
            <a:ext cx="1894661" cy="830781"/>
          </a:xfrm>
          <a:prstGeom prst="rect">
            <a:avLst/>
          </a:prstGeom>
          <a:noFill/>
        </p:spPr>
        <p:txBody>
          <a:bodyPr wrap="square" rtlCol="0">
            <a:spAutoFit/>
          </a:bodyPr>
          <a:lstStyle/>
          <a:p>
            <a:r>
              <a:rPr lang="en-US" sz="2399" dirty="0"/>
              <a:t>Petri Dish &amp; Cooler </a:t>
            </a:r>
          </a:p>
        </p:txBody>
      </p:sp>
      <p:sp>
        <p:nvSpPr>
          <p:cNvPr id="64" name="TextBox 63"/>
          <p:cNvSpPr txBox="1"/>
          <p:nvPr/>
        </p:nvSpPr>
        <p:spPr>
          <a:xfrm>
            <a:off x="647776" y="4541846"/>
            <a:ext cx="1296812" cy="461417"/>
          </a:xfrm>
          <a:prstGeom prst="rect">
            <a:avLst/>
          </a:prstGeom>
          <a:noFill/>
        </p:spPr>
        <p:txBody>
          <a:bodyPr wrap="none" rtlCol="0">
            <a:spAutoFit/>
          </a:bodyPr>
          <a:lstStyle/>
          <a:p>
            <a:r>
              <a:rPr lang="en-US" sz="2399" dirty="0"/>
              <a:t>Forceps</a:t>
            </a:r>
          </a:p>
        </p:txBody>
      </p:sp>
      <p:sp>
        <p:nvSpPr>
          <p:cNvPr id="66" name="TextBox 65"/>
          <p:cNvSpPr txBox="1"/>
          <p:nvPr/>
        </p:nvSpPr>
        <p:spPr>
          <a:xfrm>
            <a:off x="0" y="5237552"/>
            <a:ext cx="2068985" cy="461545"/>
          </a:xfrm>
          <a:prstGeom prst="rect">
            <a:avLst/>
          </a:prstGeom>
          <a:noFill/>
        </p:spPr>
        <p:txBody>
          <a:bodyPr wrap="square" rtlCol="0">
            <a:spAutoFit/>
          </a:bodyPr>
          <a:lstStyle/>
          <a:p>
            <a:r>
              <a:rPr lang="en-US" sz="2399" dirty="0"/>
              <a:t>Cutting Board</a:t>
            </a:r>
          </a:p>
        </p:txBody>
      </p:sp>
      <p:sp>
        <p:nvSpPr>
          <p:cNvPr id="78" name="TextBox 77"/>
          <p:cNvSpPr txBox="1"/>
          <p:nvPr/>
        </p:nvSpPr>
        <p:spPr>
          <a:xfrm>
            <a:off x="10060402" y="1818405"/>
            <a:ext cx="1759960" cy="461417"/>
          </a:xfrm>
          <a:prstGeom prst="rect">
            <a:avLst/>
          </a:prstGeom>
          <a:noFill/>
        </p:spPr>
        <p:txBody>
          <a:bodyPr wrap="none" rtlCol="0">
            <a:spAutoFit/>
          </a:bodyPr>
          <a:lstStyle/>
          <a:p>
            <a:r>
              <a:rPr lang="en-US" sz="2399" dirty="0"/>
              <a:t>Microscope</a:t>
            </a:r>
          </a:p>
        </p:txBody>
      </p:sp>
      <p:sp>
        <p:nvSpPr>
          <p:cNvPr id="80" name="TextBox 79"/>
          <p:cNvSpPr txBox="1"/>
          <p:nvPr/>
        </p:nvSpPr>
        <p:spPr>
          <a:xfrm>
            <a:off x="10141192" y="3456062"/>
            <a:ext cx="1126938" cy="461417"/>
          </a:xfrm>
          <a:prstGeom prst="rect">
            <a:avLst/>
          </a:prstGeom>
          <a:noFill/>
        </p:spPr>
        <p:txBody>
          <a:bodyPr wrap="none" rtlCol="0">
            <a:spAutoFit/>
          </a:bodyPr>
          <a:lstStyle/>
          <a:p>
            <a:r>
              <a:rPr lang="en-US" sz="2399" dirty="0"/>
              <a:t>Blades</a:t>
            </a:r>
          </a:p>
        </p:txBody>
      </p:sp>
      <p:sp>
        <p:nvSpPr>
          <p:cNvPr id="81" name="TextBox 80"/>
          <p:cNvSpPr txBox="1"/>
          <p:nvPr/>
        </p:nvSpPr>
        <p:spPr>
          <a:xfrm>
            <a:off x="9923688" y="4419132"/>
            <a:ext cx="2308044" cy="830524"/>
          </a:xfrm>
          <a:prstGeom prst="rect">
            <a:avLst/>
          </a:prstGeom>
          <a:noFill/>
        </p:spPr>
        <p:txBody>
          <a:bodyPr wrap="none" rtlCol="0">
            <a:spAutoFit/>
          </a:bodyPr>
          <a:lstStyle/>
          <a:p>
            <a:r>
              <a:rPr lang="en-US" sz="2399" dirty="0"/>
              <a:t>Counting Sheet</a:t>
            </a:r>
          </a:p>
          <a:p>
            <a:r>
              <a:rPr lang="en-US" sz="2399" dirty="0"/>
              <a:t>and Pen</a:t>
            </a:r>
          </a:p>
        </p:txBody>
      </p:sp>
    </p:spTree>
    <p:extLst>
      <p:ext uri="{BB962C8B-B14F-4D97-AF65-F5344CB8AC3E}">
        <p14:creationId xmlns:p14="http://schemas.microsoft.com/office/powerpoint/2010/main" val="407120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Microscope User</a:t>
            </a:r>
          </a:p>
        </p:txBody>
      </p:sp>
      <p:sp>
        <p:nvSpPr>
          <p:cNvPr id="5" name="Content Placeholder 4"/>
          <p:cNvSpPr>
            <a:spLocks noGrp="1"/>
          </p:cNvSpPr>
          <p:nvPr>
            <p:ph sz="half" idx="1"/>
          </p:nvPr>
        </p:nvSpPr>
        <p:spPr/>
        <p:txBody>
          <a:bodyPr>
            <a:normAutofit/>
          </a:bodyPr>
          <a:lstStyle/>
          <a:p>
            <a:r>
              <a:rPr lang="en-US" sz="2399" dirty="0"/>
              <a:t>Adjust chair for personal ergonomics, posture and hands</a:t>
            </a:r>
          </a:p>
          <a:p>
            <a:pPr marL="0" indent="0">
              <a:buNone/>
            </a:pPr>
            <a:endParaRPr lang="en-US" sz="2399" dirty="0"/>
          </a:p>
          <a:p>
            <a:r>
              <a:rPr lang="en-US" sz="2399" dirty="0"/>
              <a:t>Adjust microscope settings for focus and less eye strain</a:t>
            </a:r>
          </a:p>
          <a:p>
            <a:pPr marL="0" indent="0">
              <a:buNone/>
            </a:pPr>
            <a:endParaRPr lang="en-US" sz="2399" dirty="0"/>
          </a:p>
          <a:p>
            <a:r>
              <a:rPr lang="en-US" sz="2399" dirty="0"/>
              <a:t>Make sure to use all required PPE</a:t>
            </a:r>
          </a:p>
          <a:p>
            <a:endParaRPr lang="en-US" sz="2399" dirty="0"/>
          </a:p>
          <a:p>
            <a:r>
              <a:rPr lang="en-US" sz="2399" dirty="0"/>
              <a:t>Make sure to have all items needed for productivity and efficiency</a:t>
            </a:r>
          </a:p>
          <a:p>
            <a:pPr marL="0" indent="0">
              <a:buNone/>
            </a:pPr>
            <a:endParaRPr lang="en-US" sz="2399" dirty="0"/>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76620" y="1295956"/>
            <a:ext cx="3622128" cy="4829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7516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2 Vital Instruments for Extraction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892" y="3529643"/>
            <a:ext cx="3535065" cy="14000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083" y="3020209"/>
            <a:ext cx="3237908" cy="301636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7424" y="3206529"/>
            <a:ext cx="1704769" cy="116190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5520" y="4655618"/>
            <a:ext cx="1428578" cy="1380958"/>
          </a:xfrm>
          <a:prstGeom prst="rect">
            <a:avLst/>
          </a:prstGeom>
        </p:spPr>
      </p:pic>
      <p:sp>
        <p:nvSpPr>
          <p:cNvPr id="13" name="TextBox 12"/>
          <p:cNvSpPr txBox="1"/>
          <p:nvPr/>
        </p:nvSpPr>
        <p:spPr>
          <a:xfrm>
            <a:off x="369752" y="1894374"/>
            <a:ext cx="5285089" cy="1200016"/>
          </a:xfrm>
          <a:prstGeom prst="rect">
            <a:avLst/>
          </a:prstGeom>
          <a:noFill/>
        </p:spPr>
        <p:txBody>
          <a:bodyPr wrap="square" rtlCol="0">
            <a:spAutoFit/>
          </a:bodyPr>
          <a:lstStyle/>
          <a:p>
            <a:r>
              <a:rPr lang="en-US" sz="2399" dirty="0"/>
              <a:t>Forester Forceps – A set of 2 curved, serrated are best for 2 handed extraction technique</a:t>
            </a:r>
          </a:p>
        </p:txBody>
      </p:sp>
      <p:sp>
        <p:nvSpPr>
          <p:cNvPr id="14" name="TextBox 13"/>
          <p:cNvSpPr txBox="1"/>
          <p:nvPr/>
        </p:nvSpPr>
        <p:spPr>
          <a:xfrm>
            <a:off x="6616197" y="1800576"/>
            <a:ext cx="5277429" cy="1200016"/>
          </a:xfrm>
          <a:prstGeom prst="rect">
            <a:avLst/>
          </a:prstGeom>
          <a:noFill/>
        </p:spPr>
        <p:txBody>
          <a:bodyPr wrap="square" rtlCol="0">
            <a:spAutoFit/>
          </a:bodyPr>
          <a:lstStyle/>
          <a:p>
            <a:r>
              <a:rPr lang="en-US" sz="2399" dirty="0"/>
              <a:t>Loupes enlarge the appearance of </a:t>
            </a:r>
          </a:p>
          <a:p>
            <a:r>
              <a:rPr lang="en-US" sz="2399" dirty="0"/>
              <a:t>grafts for a proper extraction</a:t>
            </a:r>
          </a:p>
          <a:p>
            <a:endParaRPr lang="en-US" sz="2399" dirty="0"/>
          </a:p>
        </p:txBody>
      </p:sp>
    </p:spTree>
    <p:extLst>
      <p:ext uri="{BB962C8B-B14F-4D97-AF65-F5344CB8AC3E}">
        <p14:creationId xmlns:p14="http://schemas.microsoft.com/office/powerpoint/2010/main" val="255645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651" y="284323"/>
            <a:ext cx="11189121" cy="623454"/>
          </a:xfrm>
        </p:spPr>
        <p:txBody>
          <a:bodyPr>
            <a:noAutofit/>
          </a:bodyPr>
          <a:lstStyle/>
          <a:p>
            <a:r>
              <a:rPr lang="en-US" sz="3999" dirty="0"/>
              <a:t>Quality Graft</a:t>
            </a:r>
          </a:p>
        </p:txBody>
      </p:sp>
      <p:pic>
        <p:nvPicPr>
          <p:cNvPr id="5" name="Content Placeholder 4"/>
          <p:cNvPicPr>
            <a:picLocks noGrp="1" noChangeAspect="1"/>
          </p:cNvPicPr>
          <p:nvPr>
            <p:ph idx="1"/>
          </p:nvPr>
        </p:nvPicPr>
        <p:blipFill>
          <a:blip r:embed="rId3"/>
          <a:stretch>
            <a:fillRect/>
          </a:stretch>
        </p:blipFill>
        <p:spPr>
          <a:xfrm>
            <a:off x="871111" y="2645281"/>
            <a:ext cx="4482253" cy="334642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865872" y="3469764"/>
            <a:ext cx="5617383" cy="522956"/>
          </a:xfrm>
          <a:prstGeom prst="rect">
            <a:avLst/>
          </a:prstGeom>
          <a:noFill/>
        </p:spPr>
        <p:txBody>
          <a:bodyPr wrap="none" rtlCol="0">
            <a:spAutoFit/>
          </a:bodyPr>
          <a:lstStyle/>
          <a:p>
            <a:r>
              <a:rPr lang="en-US" sz="2799" dirty="0"/>
              <a:t>Bulbs with Protective Root Sheath</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3222" b="16762"/>
          <a:stretch/>
        </p:blipFill>
        <p:spPr>
          <a:xfrm>
            <a:off x="2431563" y="1220506"/>
            <a:ext cx="1401652" cy="140851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865873" y="1732261"/>
            <a:ext cx="6202326" cy="522956"/>
          </a:xfrm>
          <a:prstGeom prst="rect">
            <a:avLst/>
          </a:prstGeom>
          <a:noFill/>
        </p:spPr>
        <p:txBody>
          <a:bodyPr wrap="none" rtlCol="0">
            <a:spAutoFit/>
          </a:bodyPr>
          <a:lstStyle/>
          <a:p>
            <a:r>
              <a:rPr lang="en-US" sz="2799" dirty="0"/>
              <a:t>Centered Hair with Circular Epidermis</a:t>
            </a:r>
          </a:p>
        </p:txBody>
      </p:sp>
      <p:cxnSp>
        <p:nvCxnSpPr>
          <p:cNvPr id="6" name="Straight Arrow Connector 5"/>
          <p:cNvCxnSpPr>
            <a:cxnSpLocks/>
          </p:cNvCxnSpPr>
          <p:nvPr/>
        </p:nvCxnSpPr>
        <p:spPr>
          <a:xfrm flipH="1">
            <a:off x="2958926" y="2075077"/>
            <a:ext cx="2906947" cy="32425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8" idx="1"/>
          </p:cNvCxnSpPr>
          <p:nvPr/>
        </p:nvCxnSpPr>
        <p:spPr>
          <a:xfrm flipH="1">
            <a:off x="2958926" y="3731242"/>
            <a:ext cx="2906947" cy="27297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22" idx="1"/>
          </p:cNvCxnSpPr>
          <p:nvPr/>
        </p:nvCxnSpPr>
        <p:spPr>
          <a:xfrm flipH="1" flipV="1">
            <a:off x="2828189" y="4652730"/>
            <a:ext cx="3190045" cy="81601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18234" y="5207268"/>
            <a:ext cx="5675076" cy="522956"/>
          </a:xfrm>
          <a:prstGeom prst="rect">
            <a:avLst/>
          </a:prstGeom>
          <a:noFill/>
        </p:spPr>
        <p:txBody>
          <a:bodyPr wrap="none" rtlCol="0">
            <a:spAutoFit/>
          </a:bodyPr>
          <a:lstStyle/>
          <a:p>
            <a:r>
              <a:rPr lang="en-US" sz="2799" dirty="0"/>
              <a:t>Dermal Fat at Bottom of the Grafts</a:t>
            </a:r>
          </a:p>
        </p:txBody>
      </p:sp>
      <p:cxnSp>
        <p:nvCxnSpPr>
          <p:cNvPr id="32" name="Straight Arrow Connector 31"/>
          <p:cNvCxnSpPr>
            <a:cxnSpLocks/>
            <a:stCxn id="8" idx="1"/>
          </p:cNvCxnSpPr>
          <p:nvPr/>
        </p:nvCxnSpPr>
        <p:spPr>
          <a:xfrm flipH="1">
            <a:off x="2958926" y="3731243"/>
            <a:ext cx="2906947" cy="73544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44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Follicular Units</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rot="10800000">
            <a:off x="6591121" y="1736386"/>
            <a:ext cx="2233089" cy="42131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4835745" y="1231298"/>
            <a:ext cx="543597" cy="461417"/>
          </a:xfrm>
          <a:prstGeom prst="rect">
            <a:avLst/>
          </a:prstGeom>
          <a:noFill/>
        </p:spPr>
        <p:txBody>
          <a:bodyPr wrap="none" rtlCol="0">
            <a:spAutoFit/>
          </a:bodyPr>
          <a:lstStyle/>
          <a:p>
            <a:r>
              <a:rPr lang="en-US" sz="2399" b="1" dirty="0"/>
              <a:t>F2</a:t>
            </a:r>
          </a:p>
        </p:txBody>
      </p:sp>
      <p:sp>
        <p:nvSpPr>
          <p:cNvPr id="14" name="TextBox 13"/>
          <p:cNvSpPr txBox="1"/>
          <p:nvPr/>
        </p:nvSpPr>
        <p:spPr>
          <a:xfrm>
            <a:off x="7482678" y="1226154"/>
            <a:ext cx="543597" cy="461417"/>
          </a:xfrm>
          <a:prstGeom prst="rect">
            <a:avLst/>
          </a:prstGeom>
          <a:noFill/>
        </p:spPr>
        <p:txBody>
          <a:bodyPr wrap="none" rtlCol="0">
            <a:spAutoFit/>
          </a:bodyPr>
          <a:lstStyle/>
          <a:p>
            <a:r>
              <a:rPr lang="en-US" sz="2399" b="1" dirty="0"/>
              <a:t>F3</a:t>
            </a:r>
          </a:p>
        </p:txBody>
      </p:sp>
      <p:pic>
        <p:nvPicPr>
          <p:cNvPr id="3" name="Picture 2"/>
          <p:cNvPicPr>
            <a:picLocks noChangeAspect="1"/>
          </p:cNvPicPr>
          <p:nvPr/>
        </p:nvPicPr>
        <p:blipFill rotWithShape="1">
          <a:blip r:embed="rId4"/>
          <a:srcRect l="51868" t="18457" r="30700" b="26944"/>
          <a:stretch/>
        </p:blipFill>
        <p:spPr>
          <a:xfrm rot="10800000">
            <a:off x="9413098" y="1744875"/>
            <a:ext cx="1695009" cy="39662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rotWithShape="1">
          <a:blip r:embed="rId5"/>
          <a:srcRect l="53629" t="15833" r="29960" b="32500"/>
          <a:stretch/>
        </p:blipFill>
        <p:spPr>
          <a:xfrm>
            <a:off x="4251783" y="1782936"/>
            <a:ext cx="1649021" cy="38761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10036913" y="1274842"/>
            <a:ext cx="543597" cy="461417"/>
          </a:xfrm>
          <a:prstGeom prst="rect">
            <a:avLst/>
          </a:prstGeom>
          <a:noFill/>
        </p:spPr>
        <p:txBody>
          <a:bodyPr wrap="none" rtlCol="0">
            <a:spAutoFit/>
          </a:bodyPr>
          <a:lstStyle/>
          <a:p>
            <a:r>
              <a:rPr lang="en-US" sz="2399" b="1" dirty="0"/>
              <a:t>F4</a:t>
            </a:r>
          </a:p>
        </p:txBody>
      </p:sp>
      <p:pic>
        <p:nvPicPr>
          <p:cNvPr id="9" name="Picture 8"/>
          <p:cNvPicPr>
            <a:picLocks noChangeAspect="1"/>
          </p:cNvPicPr>
          <p:nvPr/>
        </p:nvPicPr>
        <p:blipFill rotWithShape="1">
          <a:blip r:embed="rId6"/>
          <a:srcRect l="24062" t="60571" r="12602" b="5140"/>
          <a:stretch/>
        </p:blipFill>
        <p:spPr>
          <a:xfrm rot="16200000">
            <a:off x="417044" y="2493960"/>
            <a:ext cx="3459415" cy="24982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TextBox 14"/>
          <p:cNvSpPr txBox="1"/>
          <p:nvPr/>
        </p:nvSpPr>
        <p:spPr>
          <a:xfrm>
            <a:off x="1857909" y="1243774"/>
            <a:ext cx="543597" cy="461417"/>
          </a:xfrm>
          <a:prstGeom prst="rect">
            <a:avLst/>
          </a:prstGeom>
          <a:noFill/>
        </p:spPr>
        <p:txBody>
          <a:bodyPr wrap="none" rtlCol="0">
            <a:spAutoFit/>
          </a:bodyPr>
          <a:lstStyle/>
          <a:p>
            <a:r>
              <a:rPr lang="en-US" sz="2399" b="1" dirty="0"/>
              <a:t>F1</a:t>
            </a:r>
          </a:p>
        </p:txBody>
      </p:sp>
    </p:spTree>
    <p:extLst>
      <p:ext uri="{BB962C8B-B14F-4D97-AF65-F5344CB8AC3E}">
        <p14:creationId xmlns:p14="http://schemas.microsoft.com/office/powerpoint/2010/main" val="1931452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99" dirty="0"/>
              <a:t>Issue:  Little to No Tissue on Bottom of Graft</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18446" t="4464" r="22442" b="29579"/>
          <a:stretch/>
        </p:blipFill>
        <p:spPr>
          <a:xfrm rot="10800000">
            <a:off x="5719647" y="1465795"/>
            <a:ext cx="3355374" cy="28083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rotWithShape="1">
          <a:blip r:embed="rId4"/>
          <a:srcRect l="8038" t="76923" r="62092" b="1703"/>
          <a:stretch/>
        </p:blipFill>
        <p:spPr>
          <a:xfrm>
            <a:off x="9099036" y="3981946"/>
            <a:ext cx="2920010" cy="1175343"/>
          </a:xfrm>
          <a:prstGeom prst="rect">
            <a:avLst/>
          </a:prstGeom>
          <a:ln>
            <a:noFill/>
          </a:ln>
          <a:effectLst>
            <a:outerShdw blurRad="292100" dist="139700" dir="2700000" algn="tl" rotWithShape="0">
              <a:srgbClr val="333333">
                <a:alpha val="65000"/>
              </a:srgbClr>
            </a:outerShdw>
          </a:effectLst>
        </p:spPr>
      </p:pic>
      <p:graphicFrame>
        <p:nvGraphicFramePr>
          <p:cNvPr id="11" name="Diagram 10"/>
          <p:cNvGraphicFramePr/>
          <p:nvPr/>
        </p:nvGraphicFramePr>
        <p:xfrm>
          <a:off x="169779" y="1223584"/>
          <a:ext cx="5293112" cy="47993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Up Arrow 6"/>
          <p:cNvSpPr/>
          <p:nvPr/>
        </p:nvSpPr>
        <p:spPr>
          <a:xfrm>
            <a:off x="9331777" y="5277130"/>
            <a:ext cx="484506" cy="9781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6"/>
          <p:cNvSpPr/>
          <p:nvPr/>
        </p:nvSpPr>
        <p:spPr>
          <a:xfrm>
            <a:off x="10316787" y="5277130"/>
            <a:ext cx="484506" cy="9781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816283" y="5766206"/>
            <a:ext cx="500505" cy="646331"/>
          </a:xfrm>
          <a:prstGeom prst="rect">
            <a:avLst/>
          </a:prstGeom>
          <a:noFill/>
        </p:spPr>
        <p:txBody>
          <a:bodyPr wrap="square" rtlCol="0">
            <a:spAutoFit/>
          </a:bodyPr>
          <a:lstStyle/>
          <a:p>
            <a:pPr algn="ctr"/>
            <a:r>
              <a:rPr lang="en-US" dirty="0"/>
              <a:t>OR</a:t>
            </a:r>
          </a:p>
        </p:txBody>
      </p:sp>
    </p:spTree>
    <p:extLst>
      <p:ext uri="{BB962C8B-B14F-4D97-AF65-F5344CB8AC3E}">
        <p14:creationId xmlns:p14="http://schemas.microsoft.com/office/powerpoint/2010/main" val="1947071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999" dirty="0"/>
              <a:t>Issue: Crushed, Spun and Bent Bulbs</a:t>
            </a: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256" t="26351" r="21941" b="16649"/>
          <a:stretch/>
        </p:blipFill>
        <p:spPr>
          <a:xfrm>
            <a:off x="5734636" y="1525074"/>
            <a:ext cx="3199224" cy="25285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Content Placeholder 1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3852" t="33141" b="24794"/>
          <a:stretch/>
        </p:blipFill>
        <p:spPr>
          <a:xfrm>
            <a:off x="6025727" y="4791509"/>
            <a:ext cx="2269824" cy="11614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p:cNvSpPr txBox="1"/>
          <p:nvPr/>
        </p:nvSpPr>
        <p:spPr>
          <a:xfrm>
            <a:off x="9113461" y="1268039"/>
            <a:ext cx="1392338" cy="369236"/>
          </a:xfrm>
          <a:prstGeom prst="rect">
            <a:avLst/>
          </a:prstGeom>
          <a:noFill/>
        </p:spPr>
        <p:txBody>
          <a:bodyPr wrap="square" rtlCol="0">
            <a:spAutoFit/>
          </a:bodyPr>
          <a:lstStyle/>
          <a:p>
            <a:r>
              <a:rPr lang="en-US" dirty="0"/>
              <a:t>Spun Bulb</a:t>
            </a:r>
          </a:p>
        </p:txBody>
      </p:sp>
      <p:sp>
        <p:nvSpPr>
          <p:cNvPr id="11" name="TextBox 10"/>
          <p:cNvSpPr txBox="1"/>
          <p:nvPr/>
        </p:nvSpPr>
        <p:spPr>
          <a:xfrm>
            <a:off x="5972055" y="4237655"/>
            <a:ext cx="1582484" cy="369332"/>
          </a:xfrm>
          <a:prstGeom prst="rect">
            <a:avLst/>
          </a:prstGeom>
          <a:noFill/>
        </p:spPr>
        <p:txBody>
          <a:bodyPr wrap="none" rtlCol="0">
            <a:spAutoFit/>
          </a:bodyPr>
          <a:lstStyle/>
          <a:p>
            <a:r>
              <a:rPr lang="en-US" dirty="0"/>
              <a:t>Crushed Bulb</a:t>
            </a:r>
          </a:p>
        </p:txBody>
      </p:sp>
      <p:sp>
        <p:nvSpPr>
          <p:cNvPr id="18" name="Down Arrow 17"/>
          <p:cNvSpPr/>
          <p:nvPr/>
        </p:nvSpPr>
        <p:spPr>
          <a:xfrm>
            <a:off x="10402054" y="4883172"/>
            <a:ext cx="484506" cy="9781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4"/>
          <p:cNvGraphicFramePr/>
          <p:nvPr>
            <p:extLst>
              <p:ext uri="{D42A27DB-BD31-4B8C-83A1-F6EECF244321}">
                <p14:modId xmlns:p14="http://schemas.microsoft.com/office/powerpoint/2010/main" val="1863922123"/>
              </p:ext>
            </p:extLst>
          </p:nvPr>
        </p:nvGraphicFramePr>
        <p:xfrm>
          <a:off x="261923" y="1183426"/>
          <a:ext cx="5293112" cy="48166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7" name="Straight Arrow Connector 16"/>
          <p:cNvCxnSpPr>
            <a:cxnSpLocks/>
          </p:cNvCxnSpPr>
          <p:nvPr/>
        </p:nvCxnSpPr>
        <p:spPr>
          <a:xfrm flipH="1">
            <a:off x="7980095" y="1552661"/>
            <a:ext cx="1204207" cy="100786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V="1">
            <a:off x="6720356" y="3758393"/>
            <a:ext cx="0" cy="59039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a:stCxn id="30" idx="1"/>
          </p:cNvCxnSpPr>
          <p:nvPr/>
        </p:nvCxnSpPr>
        <p:spPr>
          <a:xfrm flipH="1" flipV="1">
            <a:off x="6427701" y="5817633"/>
            <a:ext cx="1958170" cy="34461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385871" y="5977583"/>
            <a:ext cx="1184940" cy="369332"/>
          </a:xfrm>
          <a:prstGeom prst="rect">
            <a:avLst/>
          </a:prstGeom>
          <a:noFill/>
        </p:spPr>
        <p:txBody>
          <a:bodyPr wrap="none" rtlCol="0">
            <a:spAutoFit/>
          </a:bodyPr>
          <a:lstStyle/>
          <a:p>
            <a:r>
              <a:rPr lang="en-US" dirty="0"/>
              <a:t>Bent Bulb</a:t>
            </a:r>
          </a:p>
        </p:txBody>
      </p:sp>
      <p:pic>
        <p:nvPicPr>
          <p:cNvPr id="14" name="Picture 13">
            <a:extLst>
              <a:ext uri="{FF2B5EF4-FFF2-40B4-BE49-F238E27FC236}">
                <a16:creationId xmlns:a16="http://schemas.microsoft.com/office/drawing/2014/main" id="{5878184A-2C51-497D-A78E-FA7E25BC6FBB}"/>
              </a:ext>
            </a:extLst>
          </p:cNvPr>
          <p:cNvPicPr>
            <a:picLocks noChangeAspect="1"/>
          </p:cNvPicPr>
          <p:nvPr/>
        </p:nvPicPr>
        <p:blipFill rotWithShape="1">
          <a:blip r:embed="rId10"/>
          <a:srcRect l="8038" t="76923" r="62092" b="1703"/>
          <a:stretch/>
        </p:blipFill>
        <p:spPr>
          <a:xfrm>
            <a:off x="9184302" y="3510160"/>
            <a:ext cx="2920010" cy="1175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8433698"/>
      </p:ext>
    </p:extLst>
  </p:cSld>
  <p:clrMapOvr>
    <a:masterClrMapping/>
  </p:clrMapOvr>
</p:sld>
</file>

<file path=ppt/theme/theme1.xml><?xml version="1.0" encoding="utf-8"?>
<a:theme xmlns:a="http://schemas.openxmlformats.org/drawingml/2006/main" name="ARTAS iX">
  <a:themeElements>
    <a:clrScheme name="Custom Design 13">
      <a:dk1>
        <a:srgbClr val="000000"/>
      </a:dk1>
      <a:lt1>
        <a:srgbClr val="FFFFFF"/>
      </a:lt1>
      <a:dk2>
        <a:srgbClr val="FFFFFF"/>
      </a:dk2>
      <a:lt2>
        <a:srgbClr val="808080"/>
      </a:lt2>
      <a:accent1>
        <a:srgbClr val="02568A"/>
      </a:accent1>
      <a:accent2>
        <a:srgbClr val="007DBC"/>
      </a:accent2>
      <a:accent3>
        <a:srgbClr val="FFFFFF"/>
      </a:accent3>
      <a:accent4>
        <a:srgbClr val="000000"/>
      </a:accent4>
      <a:accent5>
        <a:srgbClr val="AAB4C4"/>
      </a:accent5>
      <a:accent6>
        <a:srgbClr val="0071AA"/>
      </a:accent6>
      <a:hlink>
        <a:srgbClr val="333E48"/>
      </a:hlink>
      <a:folHlink>
        <a:srgbClr val="C3C5C8"/>
      </a:folHlink>
    </a:clrScheme>
    <a:fontScheme name="Custom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FFFFFF"/>
        </a:dk2>
        <a:lt2>
          <a:srgbClr val="808080"/>
        </a:lt2>
        <a:accent1>
          <a:srgbClr val="02568A"/>
        </a:accent1>
        <a:accent2>
          <a:srgbClr val="007DBC"/>
        </a:accent2>
        <a:accent3>
          <a:srgbClr val="FFFFFF"/>
        </a:accent3>
        <a:accent4>
          <a:srgbClr val="000000"/>
        </a:accent4>
        <a:accent5>
          <a:srgbClr val="AAB4C4"/>
        </a:accent5>
        <a:accent6>
          <a:srgbClr val="0071AA"/>
        </a:accent6>
        <a:hlink>
          <a:srgbClr val="333E48"/>
        </a:hlink>
        <a:folHlink>
          <a:srgbClr val="C3C5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RTAS iX" id="{21BF7E8D-3FFB-4240-BB0F-3FB4BEF8509B}" vid="{8D750B78-273F-4496-A602-12C98E8BC331}"/>
    </a:ext>
  </a:extLst>
</a:theme>
</file>

<file path=ppt/theme/theme2.xml><?xml version="1.0" encoding="utf-8"?>
<a:theme xmlns:a="http://schemas.openxmlformats.org/drawingml/2006/main" name="3_Theme4">
  <a:themeElements>
    <a:clrScheme name="Custom Design 13">
      <a:dk1>
        <a:srgbClr val="000000"/>
      </a:dk1>
      <a:lt1>
        <a:srgbClr val="FFFFFF"/>
      </a:lt1>
      <a:dk2>
        <a:srgbClr val="FFFFFF"/>
      </a:dk2>
      <a:lt2>
        <a:srgbClr val="808080"/>
      </a:lt2>
      <a:accent1>
        <a:srgbClr val="02568A"/>
      </a:accent1>
      <a:accent2>
        <a:srgbClr val="007DBC"/>
      </a:accent2>
      <a:accent3>
        <a:srgbClr val="FFFFFF"/>
      </a:accent3>
      <a:accent4>
        <a:srgbClr val="000000"/>
      </a:accent4>
      <a:accent5>
        <a:srgbClr val="AAB4C4"/>
      </a:accent5>
      <a:accent6>
        <a:srgbClr val="0071AA"/>
      </a:accent6>
      <a:hlink>
        <a:srgbClr val="333E48"/>
      </a:hlink>
      <a:folHlink>
        <a:srgbClr val="C3C5C8"/>
      </a:folHlink>
    </a:clrScheme>
    <a:fontScheme name="Custom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FFFFFF"/>
        </a:dk2>
        <a:lt2>
          <a:srgbClr val="808080"/>
        </a:lt2>
        <a:accent1>
          <a:srgbClr val="02568A"/>
        </a:accent1>
        <a:accent2>
          <a:srgbClr val="007DBC"/>
        </a:accent2>
        <a:accent3>
          <a:srgbClr val="FFFFFF"/>
        </a:accent3>
        <a:accent4>
          <a:srgbClr val="000000"/>
        </a:accent4>
        <a:accent5>
          <a:srgbClr val="AAB4C4"/>
        </a:accent5>
        <a:accent6>
          <a:srgbClr val="0071AA"/>
        </a:accent6>
        <a:hlink>
          <a:srgbClr val="333E48"/>
        </a:hlink>
        <a:folHlink>
          <a:srgbClr val="C3C5C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4" id="{1A1EEE60-B792-4708-B155-474B86CA0BDE}" vid="{1141DFC5-B887-4865-ABB9-FC5AF2F0F994}"/>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19B4815B82EF4FABE3D424648B5258" ma:contentTypeVersion="13" ma:contentTypeDescription="Create a new document." ma:contentTypeScope="" ma:versionID="5a3cc2770c78b45046962ef0210c716c">
  <xsd:schema xmlns:xsd="http://www.w3.org/2001/XMLSchema" xmlns:xs="http://www.w3.org/2001/XMLSchema" xmlns:p="http://schemas.microsoft.com/office/2006/metadata/properties" xmlns:ns3="026a5b5c-0f6f-405b-b3f5-48731261dc2c" xmlns:ns4="685b18af-ad39-44b2-ae14-11e2fadca077" targetNamespace="http://schemas.microsoft.com/office/2006/metadata/properties" ma:root="true" ma:fieldsID="cdc77d44cbd522fb712681d88342a803" ns3:_="" ns4:_="">
    <xsd:import namespace="026a5b5c-0f6f-405b-b3f5-48731261dc2c"/>
    <xsd:import namespace="685b18af-ad39-44b2-ae14-11e2fadca07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6a5b5c-0f6f-405b-b3f5-48731261dc2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5b18af-ad39-44b2-ae14-11e2fadca07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FA28E2-1606-4C53-B726-1A7BA5D92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6a5b5c-0f6f-405b-b3f5-48731261dc2c"/>
    <ds:schemaRef ds:uri="685b18af-ad39-44b2-ae14-11e2fadca0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D47406-22E4-4B2A-93DD-ECD1FF6DD65A}">
  <ds:schemaRefs>
    <ds:schemaRef ds:uri="http://purl.org/dc/terms/"/>
    <ds:schemaRef ds:uri="685b18af-ad39-44b2-ae14-11e2fadca077"/>
    <ds:schemaRef ds:uri="http://schemas.microsoft.com/office/2006/documentManagement/types"/>
    <ds:schemaRef ds:uri="http://schemas.openxmlformats.org/package/2006/metadata/core-properties"/>
    <ds:schemaRef ds:uri="026a5b5c-0f6f-405b-b3f5-48731261dc2c"/>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B078D4E5-F0EC-4499-8477-177EC373F1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ARTAS iX</Template>
  <TotalTime>242</TotalTime>
  <Words>3707</Words>
  <Application>Microsoft Office PowerPoint</Application>
  <PresentationFormat>Custom</PresentationFormat>
  <Paragraphs>263</Paragraphs>
  <Slides>21</Slides>
  <Notes>21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Gotham</vt:lpstr>
      <vt:lpstr>ARTAS iX</vt:lpstr>
      <vt:lpstr>3_Theme4</vt:lpstr>
      <vt:lpstr>2_Office Theme</vt:lpstr>
      <vt:lpstr>PowerPoint Presentation</vt:lpstr>
      <vt:lpstr>PowerPoint Presentation</vt:lpstr>
      <vt:lpstr>Microscope Station Basic Set-up</vt:lpstr>
      <vt:lpstr>Microscope User</vt:lpstr>
      <vt:lpstr>2 Vital Instruments for Extraction</vt:lpstr>
      <vt:lpstr>Quality Graft</vt:lpstr>
      <vt:lpstr>Follicular Units</vt:lpstr>
      <vt:lpstr>Issue:  Little to No Tissue on Bottom of Graft</vt:lpstr>
      <vt:lpstr>Issue: Crushed, Spun and Bent Bulbs</vt:lpstr>
      <vt:lpstr>Issue:  Caps</vt:lpstr>
      <vt:lpstr>Coring Depth</vt:lpstr>
      <vt:lpstr>Issue:  Collateral Damage</vt:lpstr>
      <vt:lpstr>Issue:  Fully Transected Follicles</vt:lpstr>
      <vt:lpstr>Issue:  Partial Transections</vt:lpstr>
      <vt:lpstr>Graft Orientation</vt:lpstr>
      <vt:lpstr>Partial Transections - Obtuse Approach Angle</vt:lpstr>
      <vt:lpstr>Partial Transection – Acute Approach Angle</vt:lpstr>
      <vt:lpstr>Issue:  Off Centered Hair</vt:lpstr>
      <vt:lpstr>Issue:  Miniaturized Hair</vt:lpstr>
      <vt:lpstr>Issue:  White/Grey Hair</vt:lpstr>
      <vt:lpstr>#ThankYouVEROMuch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ARTAS iX Under the Microscope</dc:title>
  <dc:creator>Dawn Wilson</dc:creator>
  <cp:lastModifiedBy>Dawn Wilson</cp:lastModifiedBy>
  <cp:revision>19</cp:revision>
  <dcterms:created xsi:type="dcterms:W3CDTF">2019-08-15T17:10:52Z</dcterms:created>
  <dcterms:modified xsi:type="dcterms:W3CDTF">2020-04-22T20:46:58Z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0x010100D219B4815B82EF4FABE3D424648B5258</vt:lpwstr>
  </property>
</Properties>
</file>